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9"/>
  </p:handoutMasterIdLst>
  <p:sldIdLst>
    <p:sldId id="256" r:id="rId3"/>
    <p:sldId id="257" r:id="rId4"/>
    <p:sldId id="278" r:id="rId6"/>
    <p:sldId id="279" r:id="rId7"/>
    <p:sldId id="280" r:id="rId8"/>
    <p:sldId id="281" r:id="rId9"/>
    <p:sldId id="282" r:id="rId10"/>
    <p:sldId id="283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6" r:id="rId24"/>
    <p:sldId id="302" r:id="rId25"/>
    <p:sldId id="308" r:id="rId26"/>
    <p:sldId id="309" r:id="rId27"/>
    <p:sldId id="310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0" y="-1272"/>
      </p:cViewPr>
      <p:guideLst>
        <p:guide orient="horz" pos="21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0660-02F7-4649-81C0-0EFA6B249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16"/>
          <a:stretch>
            <a:fillRect/>
          </a:stretch>
        </p:blipFill>
        <p:spPr>
          <a:xfrm>
            <a:off x="0" y="0"/>
            <a:ext cx="12192000" cy="7389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0"/>
          <a:stretch>
            <a:fillRect/>
          </a:stretch>
        </p:blipFill>
        <p:spPr>
          <a:xfrm>
            <a:off x="0" y="6313714"/>
            <a:ext cx="12192000" cy="544286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134543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10" name="等腰三角形 9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901373" y="-7566906"/>
            <a:ext cx="13994746" cy="14424905"/>
            <a:chOff x="-901373" y="-7490705"/>
            <a:chExt cx="13994746" cy="14398984"/>
          </a:xfrm>
        </p:grpSpPr>
        <p:sp>
          <p:nvSpPr>
            <p:cNvPr id="13" name="矩形 12"/>
            <p:cNvSpPr/>
            <p:nvPr/>
          </p:nvSpPr>
          <p:spPr>
            <a:xfrm>
              <a:off x="0" y="50279"/>
              <a:ext cx="12192000" cy="6858000"/>
            </a:xfrm>
            <a:prstGeom prst="rect">
              <a:avLst/>
            </a:prstGeom>
            <a:solidFill>
              <a:srgbClr val="1B90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弦形 18"/>
            <p:cNvSpPr/>
            <p:nvPr/>
          </p:nvSpPr>
          <p:spPr>
            <a:xfrm rot="13350635">
              <a:off x="-901373" y="-7490705"/>
              <a:ext cx="13994746" cy="14310154"/>
            </a:xfrm>
            <a:prstGeom prst="chord">
              <a:avLst>
                <a:gd name="adj1" fmla="val 4600706"/>
                <a:gd name="adj2" fmla="val 1887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241640" y="4527253"/>
            <a:ext cx="41589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国家开发银行安徽省分行</a:t>
            </a:r>
            <a:endParaRPr lang="en-US" altLang="zh-CN" sz="24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000"/>
              </a:lnSpc>
            </a:pPr>
            <a:endParaRPr lang="en-US" altLang="zh-CN" sz="24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000"/>
              </a:lnSpc>
            </a:pPr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4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18000000" flipH="1">
            <a:off x="8264078" y="2786034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9813541" flipH="1">
            <a:off x="4935523" y="1487367"/>
            <a:ext cx="443524" cy="386081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8000000" flipH="1">
            <a:off x="3034033" y="6243560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9813541" flipH="1">
            <a:off x="2248357" y="1045924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00000" flipH="1">
            <a:off x="3590151" y="5171429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8000000" flipH="1">
            <a:off x="1377982" y="2274936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470119" y="2402665"/>
            <a:ext cx="795975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40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zh-CN" altLang="en-US" sz="40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生源地信用助学</a:t>
            </a:r>
            <a:r>
              <a:rPr lang="zh-CN" altLang="en-US" sz="40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贷款</a:t>
            </a:r>
            <a:endParaRPr lang="en-US" altLang="zh-CN" sz="4000" b="1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续贷远程受理操作指南</a:t>
            </a:r>
            <a:endParaRPr lang="zh-CN" altLang="en-US" sz="4000" b="1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67951" y="2487306"/>
            <a:ext cx="1202722" cy="831130"/>
            <a:chOff x="1720243" y="1975504"/>
            <a:chExt cx="1202722" cy="831130"/>
          </a:xfrm>
        </p:grpSpPr>
        <p:sp>
          <p:nvSpPr>
            <p:cNvPr id="7" name="等腰三角形 6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10018557" y="2500651"/>
            <a:ext cx="1202722" cy="831130"/>
            <a:chOff x="1720243" y="1975504"/>
            <a:chExt cx="1202722" cy="831130"/>
          </a:xfrm>
        </p:grpSpPr>
        <p:sp>
          <p:nvSpPr>
            <p:cNvPr id="28" name="等腰三角形 27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等腰三角形 30"/>
          <p:cNvSpPr/>
          <p:nvPr/>
        </p:nvSpPr>
        <p:spPr>
          <a:xfrm rot="6300000" flipH="1">
            <a:off x="10683358" y="514493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21257021" flipH="1">
            <a:off x="603906" y="5433506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1539679" flipH="1">
            <a:off x="1080103" y="556302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20540864" flipH="1">
            <a:off x="1849819" y="6281081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20540864" flipH="1">
            <a:off x="9662455" y="6281081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H="1">
            <a:off x="11331155" y="6167737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452438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8423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7. 确认贷款资料无误，点击“下一步”提交贷款材料，系统弹出“贷款申请资料保存成功”，并提示贷款签订方式选择。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0013" y="899441"/>
            <a:ext cx="618340" cy="556415"/>
            <a:chOff x="6206337" y="1716338"/>
            <a:chExt cx="1129848" cy="976773"/>
          </a:xfrm>
        </p:grpSpPr>
        <p:sp>
          <p:nvSpPr>
            <p:cNvPr id="27" name="Freeform 259"/>
            <p:cNvSpPr/>
            <p:nvPr/>
          </p:nvSpPr>
          <p:spPr bwMode="auto">
            <a:xfrm>
              <a:off x="6206337" y="1716338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59"/>
            <p:cNvSpPr/>
            <p:nvPr/>
          </p:nvSpPr>
          <p:spPr bwMode="auto">
            <a:xfrm>
              <a:off x="6616185" y="181286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F0F0F0">
                <a:lumMod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59"/>
            <p:cNvSpPr/>
            <p:nvPr/>
          </p:nvSpPr>
          <p:spPr bwMode="auto">
            <a:xfrm>
              <a:off x="6357402" y="197311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376495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37"/>
          <p:cNvSpPr txBox="1"/>
          <p:nvPr/>
        </p:nvSpPr>
        <p:spPr>
          <a:xfrm>
            <a:off x="1329690" y="5095240"/>
            <a:ext cx="8423275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注：如果资助中心开通远程受理后，会出现“请选择您的贷款签订方式”，续贷学生可以选择现场受理，还是网上签订合同。如果资助中心尚未开通电子化和远程受理，仅会出现“资助中心现场签订合同”。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10" y="1786890"/>
            <a:ext cx="5265420" cy="31826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918845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8. 选择‘网上签订合同’，弹出远程受理协议页面。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98196" y="846364"/>
            <a:ext cx="392122" cy="543418"/>
            <a:chOff x="10029826" y="3660775"/>
            <a:chExt cx="692150" cy="903288"/>
          </a:xfrm>
        </p:grpSpPr>
        <p:sp>
          <p:nvSpPr>
            <p:cNvPr id="31" name="Freeform 27"/>
            <p:cNvSpPr/>
            <p:nvPr/>
          </p:nvSpPr>
          <p:spPr bwMode="auto">
            <a:xfrm>
              <a:off x="10090151" y="3781425"/>
              <a:ext cx="601663" cy="360363"/>
            </a:xfrm>
            <a:custGeom>
              <a:avLst/>
              <a:gdLst>
                <a:gd name="T0" fmla="*/ 379 w 379"/>
                <a:gd name="T1" fmla="*/ 0 h 227"/>
                <a:gd name="T2" fmla="*/ 0 w 379"/>
                <a:gd name="T3" fmla="*/ 0 h 227"/>
                <a:gd name="T4" fmla="*/ 0 w 379"/>
                <a:gd name="T5" fmla="*/ 227 h 227"/>
                <a:gd name="T6" fmla="*/ 379 w 379"/>
                <a:gd name="T7" fmla="*/ 227 h 227"/>
                <a:gd name="T8" fmla="*/ 322 w 379"/>
                <a:gd name="T9" fmla="*/ 114 h 227"/>
                <a:gd name="T10" fmla="*/ 379 w 379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" h="227">
                  <a:moveTo>
                    <a:pt x="379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379" y="227"/>
                  </a:lnTo>
                  <a:lnTo>
                    <a:pt x="322" y="114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29826" y="3660775"/>
              <a:ext cx="60325" cy="903288"/>
            </a:xfrm>
            <a:custGeom>
              <a:avLst/>
              <a:gdLst>
                <a:gd name="T0" fmla="*/ 8 w 16"/>
                <a:gd name="T1" fmla="*/ 240 h 240"/>
                <a:gd name="T2" fmla="*/ 0 w 16"/>
                <a:gd name="T3" fmla="*/ 232 h 240"/>
                <a:gd name="T4" fmla="*/ 0 w 16"/>
                <a:gd name="T5" fmla="*/ 8 h 240"/>
                <a:gd name="T6" fmla="*/ 8 w 16"/>
                <a:gd name="T7" fmla="*/ 0 h 240"/>
                <a:gd name="T8" fmla="*/ 16 w 16"/>
                <a:gd name="T9" fmla="*/ 8 h 240"/>
                <a:gd name="T10" fmla="*/ 16 w 16"/>
                <a:gd name="T11" fmla="*/ 232 h 240"/>
                <a:gd name="T12" fmla="*/ 8 w 1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0">
                  <a:moveTo>
                    <a:pt x="8" y="240"/>
                  </a:moveTo>
                  <a:cubicBezTo>
                    <a:pt x="4" y="240"/>
                    <a:pt x="0" y="236"/>
                    <a:pt x="0" y="2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236"/>
                    <a:pt x="12" y="240"/>
                    <a:pt x="8" y="240"/>
                  </a:cubicBezTo>
                  <a:close/>
                </a:path>
              </a:pathLst>
            </a:custGeom>
            <a:solidFill>
              <a:srgbClr val="46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0120313" y="3721100"/>
              <a:ext cx="601663" cy="60325"/>
            </a:xfrm>
            <a:custGeom>
              <a:avLst/>
              <a:gdLst>
                <a:gd name="T0" fmla="*/ 360 w 379"/>
                <a:gd name="T1" fmla="*/ 38 h 38"/>
                <a:gd name="T2" fmla="*/ 379 w 379"/>
                <a:gd name="T3" fmla="*/ 0 h 38"/>
                <a:gd name="T4" fmla="*/ 0 w 379"/>
                <a:gd name="T5" fmla="*/ 0 h 38"/>
                <a:gd name="T6" fmla="*/ 0 w 379"/>
                <a:gd name="T7" fmla="*/ 38 h 38"/>
                <a:gd name="T8" fmla="*/ 360 w 37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360" y="38"/>
                  </a:moveTo>
                  <a:lnTo>
                    <a:pt x="37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60" y="38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0120313" y="4141788"/>
              <a:ext cx="601663" cy="60325"/>
            </a:xfrm>
            <a:custGeom>
              <a:avLst/>
              <a:gdLst>
                <a:gd name="T0" fmla="*/ 0 w 379"/>
                <a:gd name="T1" fmla="*/ 0 h 38"/>
                <a:gd name="T2" fmla="*/ 0 w 379"/>
                <a:gd name="T3" fmla="*/ 38 h 38"/>
                <a:gd name="T4" fmla="*/ 379 w 379"/>
                <a:gd name="T5" fmla="*/ 38 h 38"/>
                <a:gd name="T6" fmla="*/ 360 w 379"/>
                <a:gd name="T7" fmla="*/ 0 h 38"/>
                <a:gd name="T8" fmla="*/ 0 w 37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0" y="0"/>
                  </a:moveTo>
                  <a:lnTo>
                    <a:pt x="0" y="38"/>
                  </a:lnTo>
                  <a:lnTo>
                    <a:pt x="379" y="38"/>
                  </a:lnTo>
                  <a:lnTo>
                    <a:pt x="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0090151" y="3781425"/>
              <a:ext cx="30163" cy="360363"/>
            </a:xfrm>
            <a:prstGeom prst="rect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0090151" y="3721100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0090151" y="4141788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35" descr="2038307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"/>
          <a:stretch>
            <a:fillRect/>
          </a:stretch>
        </p:blipFill>
        <p:spPr>
          <a:xfrm>
            <a:off x="1868805" y="1317625"/>
            <a:ext cx="4294505" cy="48914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文本框 37"/>
          <p:cNvSpPr txBox="1"/>
          <p:nvPr/>
        </p:nvSpPr>
        <p:spPr>
          <a:xfrm>
            <a:off x="7292975" y="2896235"/>
            <a:ext cx="4645660" cy="142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注：点击拒绝后则返回“请选择您的贷款签订方式”，续贷学生可以重新选择“资助中心现场签订合同”进行线下办理。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96" y="2375822"/>
            <a:ext cx="473051" cy="5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57630" y="820420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9. 同意远程受理协议，进入合同预览页面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9" name="Freeform 13"/>
          <p:cNvSpPr>
            <a:spLocks noEditPoints="1"/>
          </p:cNvSpPr>
          <p:nvPr/>
        </p:nvSpPr>
        <p:spPr bwMode="auto">
          <a:xfrm>
            <a:off x="544242" y="820593"/>
            <a:ext cx="576000" cy="720000"/>
          </a:xfrm>
          <a:custGeom>
            <a:avLst/>
            <a:gdLst>
              <a:gd name="T0" fmla="*/ 28 w 612"/>
              <a:gd name="T1" fmla="*/ 504 h 759"/>
              <a:gd name="T2" fmla="*/ 148 w 612"/>
              <a:gd name="T3" fmla="*/ 514 h 759"/>
              <a:gd name="T4" fmla="*/ 179 w 612"/>
              <a:gd name="T5" fmla="*/ 488 h 759"/>
              <a:gd name="T6" fmla="*/ 184 w 612"/>
              <a:gd name="T7" fmla="*/ 423 h 759"/>
              <a:gd name="T8" fmla="*/ 158 w 612"/>
              <a:gd name="T9" fmla="*/ 392 h 759"/>
              <a:gd name="T10" fmla="*/ 38 w 612"/>
              <a:gd name="T11" fmla="*/ 381 h 759"/>
              <a:gd name="T12" fmla="*/ 7 w 612"/>
              <a:gd name="T13" fmla="*/ 407 h 759"/>
              <a:gd name="T14" fmla="*/ 2 w 612"/>
              <a:gd name="T15" fmla="*/ 473 h 759"/>
              <a:gd name="T16" fmla="*/ 28 w 612"/>
              <a:gd name="T17" fmla="*/ 504 h 759"/>
              <a:gd name="T18" fmla="*/ 157 w 612"/>
              <a:gd name="T19" fmla="*/ 669 h 759"/>
              <a:gd name="T20" fmla="*/ 254 w 612"/>
              <a:gd name="T21" fmla="*/ 487 h 759"/>
              <a:gd name="T22" fmla="*/ 334 w 612"/>
              <a:gd name="T23" fmla="*/ 512 h 759"/>
              <a:gd name="T24" fmla="*/ 342 w 612"/>
              <a:gd name="T25" fmla="*/ 515 h 759"/>
              <a:gd name="T26" fmla="*/ 216 w 612"/>
              <a:gd name="T27" fmla="*/ 722 h 759"/>
              <a:gd name="T28" fmla="*/ 157 w 612"/>
              <a:gd name="T29" fmla="*/ 669 h 759"/>
              <a:gd name="T30" fmla="*/ 379 w 612"/>
              <a:gd name="T31" fmla="*/ 7 h 759"/>
              <a:gd name="T32" fmla="*/ 426 w 612"/>
              <a:gd name="T33" fmla="*/ 84 h 759"/>
              <a:gd name="T34" fmla="*/ 349 w 612"/>
              <a:gd name="T35" fmla="*/ 150 h 759"/>
              <a:gd name="T36" fmla="*/ 304 w 612"/>
              <a:gd name="T37" fmla="*/ 59 h 759"/>
              <a:gd name="T38" fmla="*/ 379 w 612"/>
              <a:gd name="T39" fmla="*/ 7 h 759"/>
              <a:gd name="T40" fmla="*/ 371 w 612"/>
              <a:gd name="T41" fmla="*/ 183 h 759"/>
              <a:gd name="T42" fmla="*/ 403 w 612"/>
              <a:gd name="T43" fmla="*/ 199 h 759"/>
              <a:gd name="T44" fmla="*/ 574 w 612"/>
              <a:gd name="T45" fmla="*/ 278 h 759"/>
              <a:gd name="T46" fmla="*/ 579 w 612"/>
              <a:gd name="T47" fmla="*/ 341 h 759"/>
              <a:gd name="T48" fmla="*/ 398 w 612"/>
              <a:gd name="T49" fmla="*/ 296 h 759"/>
              <a:gd name="T50" fmla="*/ 381 w 612"/>
              <a:gd name="T51" fmla="*/ 385 h 759"/>
              <a:gd name="T52" fmla="*/ 390 w 612"/>
              <a:gd name="T53" fmla="*/ 402 h 759"/>
              <a:gd name="T54" fmla="*/ 561 w 612"/>
              <a:gd name="T55" fmla="*/ 593 h 759"/>
              <a:gd name="T56" fmla="*/ 489 w 612"/>
              <a:gd name="T57" fmla="*/ 626 h 759"/>
              <a:gd name="T58" fmla="*/ 233 w 612"/>
              <a:gd name="T59" fmla="*/ 447 h 759"/>
              <a:gd name="T60" fmla="*/ 203 w 612"/>
              <a:gd name="T61" fmla="*/ 392 h 759"/>
              <a:gd name="T62" fmla="*/ 231 w 612"/>
              <a:gd name="T63" fmla="*/ 239 h 759"/>
              <a:gd name="T64" fmla="*/ 157 w 612"/>
              <a:gd name="T65" fmla="*/ 344 h 759"/>
              <a:gd name="T66" fmla="*/ 95 w 612"/>
              <a:gd name="T67" fmla="*/ 332 h 759"/>
              <a:gd name="T68" fmla="*/ 247 w 612"/>
              <a:gd name="T69" fmla="*/ 155 h 759"/>
              <a:gd name="T70" fmla="*/ 313 w 612"/>
              <a:gd name="T71" fmla="*/ 163 h 759"/>
              <a:gd name="T72" fmla="*/ 349 w 612"/>
              <a:gd name="T73" fmla="*/ 227 h 759"/>
              <a:gd name="T74" fmla="*/ 371 w 612"/>
              <a:gd name="T75" fmla="*/ 18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2" h="759">
                <a:moveTo>
                  <a:pt x="28" y="504"/>
                </a:moveTo>
                <a:cubicBezTo>
                  <a:pt x="148" y="514"/>
                  <a:pt x="148" y="514"/>
                  <a:pt x="148" y="514"/>
                </a:cubicBezTo>
                <a:cubicBezTo>
                  <a:pt x="164" y="516"/>
                  <a:pt x="177" y="504"/>
                  <a:pt x="179" y="488"/>
                </a:cubicBezTo>
                <a:cubicBezTo>
                  <a:pt x="184" y="423"/>
                  <a:pt x="184" y="423"/>
                  <a:pt x="184" y="423"/>
                </a:cubicBezTo>
                <a:cubicBezTo>
                  <a:pt x="186" y="407"/>
                  <a:pt x="174" y="393"/>
                  <a:pt x="158" y="392"/>
                </a:cubicBezTo>
                <a:cubicBezTo>
                  <a:pt x="38" y="381"/>
                  <a:pt x="38" y="381"/>
                  <a:pt x="38" y="381"/>
                </a:cubicBezTo>
                <a:cubicBezTo>
                  <a:pt x="23" y="380"/>
                  <a:pt x="9" y="392"/>
                  <a:pt x="7" y="407"/>
                </a:cubicBezTo>
                <a:cubicBezTo>
                  <a:pt x="2" y="473"/>
                  <a:pt x="2" y="473"/>
                  <a:pt x="2" y="473"/>
                </a:cubicBezTo>
                <a:cubicBezTo>
                  <a:pt x="0" y="489"/>
                  <a:pt x="12" y="503"/>
                  <a:pt x="28" y="504"/>
                </a:cubicBezTo>
                <a:close/>
                <a:moveTo>
                  <a:pt x="157" y="669"/>
                </a:moveTo>
                <a:cubicBezTo>
                  <a:pt x="220" y="595"/>
                  <a:pt x="230" y="592"/>
                  <a:pt x="254" y="487"/>
                </a:cubicBezTo>
                <a:cubicBezTo>
                  <a:pt x="280" y="496"/>
                  <a:pt x="307" y="504"/>
                  <a:pt x="334" y="512"/>
                </a:cubicBezTo>
                <a:cubicBezTo>
                  <a:pt x="337" y="513"/>
                  <a:pt x="339" y="514"/>
                  <a:pt x="342" y="515"/>
                </a:cubicBezTo>
                <a:cubicBezTo>
                  <a:pt x="303" y="633"/>
                  <a:pt x="296" y="637"/>
                  <a:pt x="216" y="722"/>
                </a:cubicBezTo>
                <a:cubicBezTo>
                  <a:pt x="180" y="759"/>
                  <a:pt x="122" y="709"/>
                  <a:pt x="157" y="669"/>
                </a:cubicBezTo>
                <a:close/>
                <a:moveTo>
                  <a:pt x="379" y="7"/>
                </a:moveTo>
                <a:cubicBezTo>
                  <a:pt x="413" y="15"/>
                  <a:pt x="434" y="49"/>
                  <a:pt x="426" y="84"/>
                </a:cubicBezTo>
                <a:cubicBezTo>
                  <a:pt x="419" y="120"/>
                  <a:pt x="383" y="157"/>
                  <a:pt x="349" y="150"/>
                </a:cubicBezTo>
                <a:cubicBezTo>
                  <a:pt x="315" y="143"/>
                  <a:pt x="297" y="94"/>
                  <a:pt x="304" y="59"/>
                </a:cubicBezTo>
                <a:cubicBezTo>
                  <a:pt x="312" y="23"/>
                  <a:pt x="345" y="0"/>
                  <a:pt x="379" y="7"/>
                </a:cubicBezTo>
                <a:close/>
                <a:moveTo>
                  <a:pt x="371" y="183"/>
                </a:moveTo>
                <a:cubicBezTo>
                  <a:pt x="378" y="185"/>
                  <a:pt x="393" y="190"/>
                  <a:pt x="403" y="199"/>
                </a:cubicBezTo>
                <a:cubicBezTo>
                  <a:pt x="494" y="286"/>
                  <a:pt x="474" y="282"/>
                  <a:pt x="574" y="278"/>
                </a:cubicBezTo>
                <a:cubicBezTo>
                  <a:pt x="612" y="277"/>
                  <a:pt x="611" y="338"/>
                  <a:pt x="579" y="341"/>
                </a:cubicBezTo>
                <a:cubicBezTo>
                  <a:pt x="477" y="350"/>
                  <a:pt x="470" y="358"/>
                  <a:pt x="398" y="296"/>
                </a:cubicBezTo>
                <a:cubicBezTo>
                  <a:pt x="381" y="385"/>
                  <a:pt x="381" y="385"/>
                  <a:pt x="381" y="385"/>
                </a:cubicBezTo>
                <a:cubicBezTo>
                  <a:pt x="380" y="392"/>
                  <a:pt x="383" y="399"/>
                  <a:pt x="390" y="402"/>
                </a:cubicBezTo>
                <a:cubicBezTo>
                  <a:pt x="494" y="448"/>
                  <a:pt x="515" y="448"/>
                  <a:pt x="561" y="593"/>
                </a:cubicBezTo>
                <a:cubicBezTo>
                  <a:pt x="578" y="638"/>
                  <a:pt x="510" y="668"/>
                  <a:pt x="489" y="626"/>
                </a:cubicBezTo>
                <a:cubicBezTo>
                  <a:pt x="417" y="484"/>
                  <a:pt x="405" y="506"/>
                  <a:pt x="233" y="447"/>
                </a:cubicBezTo>
                <a:cubicBezTo>
                  <a:pt x="211" y="435"/>
                  <a:pt x="203" y="416"/>
                  <a:pt x="203" y="392"/>
                </a:cubicBezTo>
                <a:cubicBezTo>
                  <a:pt x="231" y="239"/>
                  <a:pt x="231" y="239"/>
                  <a:pt x="231" y="239"/>
                </a:cubicBezTo>
                <a:cubicBezTo>
                  <a:pt x="164" y="260"/>
                  <a:pt x="171" y="259"/>
                  <a:pt x="157" y="344"/>
                </a:cubicBezTo>
                <a:cubicBezTo>
                  <a:pt x="151" y="376"/>
                  <a:pt x="91" y="372"/>
                  <a:pt x="95" y="332"/>
                </a:cubicBezTo>
                <a:cubicBezTo>
                  <a:pt x="107" y="207"/>
                  <a:pt x="126" y="199"/>
                  <a:pt x="247" y="155"/>
                </a:cubicBezTo>
                <a:cubicBezTo>
                  <a:pt x="264" y="149"/>
                  <a:pt x="304" y="160"/>
                  <a:pt x="313" y="163"/>
                </a:cubicBezTo>
                <a:cubicBezTo>
                  <a:pt x="349" y="227"/>
                  <a:pt x="349" y="227"/>
                  <a:pt x="349" y="227"/>
                </a:cubicBezTo>
                <a:cubicBezTo>
                  <a:pt x="371" y="183"/>
                  <a:pt x="371" y="183"/>
                  <a:pt x="371" y="1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4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85" y="1219200"/>
            <a:ext cx="4647565" cy="546036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3" name="文本框 37"/>
          <p:cNvSpPr txBox="1"/>
          <p:nvPr/>
        </p:nvSpPr>
        <p:spPr>
          <a:xfrm>
            <a:off x="7292975" y="2896235"/>
            <a:ext cx="4222115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注：合同预览（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部分截取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），点击“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确定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”进入身份认证授权界面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96" y="2375822"/>
            <a:ext cx="473051" cy="5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918845"/>
            <a:ext cx="7661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10. 系统弹出“身份认证授权”窗口，自动生成该笔贷款申请支付宝身份验证所需二维码。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37"/>
          <p:cNvSpPr txBox="1"/>
          <p:nvPr/>
        </p:nvSpPr>
        <p:spPr>
          <a:xfrm>
            <a:off x="1329055" y="5488940"/>
            <a:ext cx="9269730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注：使用支付宝APP扫描二维码并开展身份认证期间，要保持生源地学生在线系统身份认证窗口保持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前台开启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状态。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7" name="Freeform 810"/>
          <p:cNvSpPr>
            <a:spLocks noEditPoints="1"/>
          </p:cNvSpPr>
          <p:nvPr/>
        </p:nvSpPr>
        <p:spPr bwMode="auto">
          <a:xfrm>
            <a:off x="475760" y="996013"/>
            <a:ext cx="665213" cy="479706"/>
          </a:xfrm>
          <a:custGeom>
            <a:avLst/>
            <a:gdLst>
              <a:gd name="T0" fmla="*/ 160 w 174"/>
              <a:gd name="T1" fmla="*/ 97 h 130"/>
              <a:gd name="T2" fmla="*/ 14 w 174"/>
              <a:gd name="T3" fmla="*/ 97 h 130"/>
              <a:gd name="T4" fmla="*/ 3 w 174"/>
              <a:gd name="T5" fmla="*/ 118 h 130"/>
              <a:gd name="T6" fmla="*/ 171 w 174"/>
              <a:gd name="T7" fmla="*/ 118 h 130"/>
              <a:gd name="T8" fmla="*/ 160 w 174"/>
              <a:gd name="T9" fmla="*/ 97 h 130"/>
              <a:gd name="T10" fmla="*/ 69 w 174"/>
              <a:gd name="T11" fmla="*/ 113 h 130"/>
              <a:gd name="T12" fmla="*/ 73 w 174"/>
              <a:gd name="T13" fmla="*/ 105 h 130"/>
              <a:gd name="T14" fmla="*/ 101 w 174"/>
              <a:gd name="T15" fmla="*/ 105 h 130"/>
              <a:gd name="T16" fmla="*/ 105 w 174"/>
              <a:gd name="T17" fmla="*/ 113 h 130"/>
              <a:gd name="T18" fmla="*/ 69 w 174"/>
              <a:gd name="T19" fmla="*/ 113 h 130"/>
              <a:gd name="T20" fmla="*/ 157 w 174"/>
              <a:gd name="T21" fmla="*/ 92 h 130"/>
              <a:gd name="T22" fmla="*/ 157 w 174"/>
              <a:gd name="T23" fmla="*/ 92 h 130"/>
              <a:gd name="T24" fmla="*/ 157 w 174"/>
              <a:gd name="T25" fmla="*/ 91 h 130"/>
              <a:gd name="T26" fmla="*/ 157 w 174"/>
              <a:gd name="T27" fmla="*/ 4 h 130"/>
              <a:gd name="T28" fmla="*/ 153 w 174"/>
              <a:gd name="T29" fmla="*/ 0 h 130"/>
              <a:gd name="T30" fmla="*/ 21 w 174"/>
              <a:gd name="T31" fmla="*/ 0 h 130"/>
              <a:gd name="T32" fmla="*/ 17 w 174"/>
              <a:gd name="T33" fmla="*/ 4 h 130"/>
              <a:gd name="T34" fmla="*/ 17 w 174"/>
              <a:gd name="T35" fmla="*/ 91 h 130"/>
              <a:gd name="T36" fmla="*/ 17 w 174"/>
              <a:gd name="T37" fmla="*/ 92 h 130"/>
              <a:gd name="T38" fmla="*/ 17 w 174"/>
              <a:gd name="T39" fmla="*/ 92 h 130"/>
              <a:gd name="T40" fmla="*/ 16 w 174"/>
              <a:gd name="T41" fmla="*/ 92 h 130"/>
              <a:gd name="T42" fmla="*/ 158 w 174"/>
              <a:gd name="T43" fmla="*/ 92 h 130"/>
              <a:gd name="T44" fmla="*/ 157 w 174"/>
              <a:gd name="T45" fmla="*/ 92 h 130"/>
              <a:gd name="T46" fmla="*/ 147 w 174"/>
              <a:gd name="T47" fmla="*/ 85 h 130"/>
              <a:gd name="T48" fmla="*/ 27 w 174"/>
              <a:gd name="T49" fmla="*/ 85 h 130"/>
              <a:gd name="T50" fmla="*/ 27 w 174"/>
              <a:gd name="T51" fmla="*/ 10 h 130"/>
              <a:gd name="T52" fmla="*/ 147 w 174"/>
              <a:gd name="T53" fmla="*/ 10 h 130"/>
              <a:gd name="T54" fmla="*/ 147 w 174"/>
              <a:gd name="T55" fmla="*/ 85 h 130"/>
              <a:gd name="T56" fmla="*/ 173 w 174"/>
              <a:gd name="T57" fmla="*/ 123 h 130"/>
              <a:gd name="T58" fmla="*/ 1 w 174"/>
              <a:gd name="T59" fmla="*/ 123 h 130"/>
              <a:gd name="T60" fmla="*/ 0 w 174"/>
              <a:gd name="T61" fmla="*/ 124 h 130"/>
              <a:gd name="T62" fmla="*/ 4 w 174"/>
              <a:gd name="T63" fmla="*/ 130 h 130"/>
              <a:gd name="T64" fmla="*/ 170 w 174"/>
              <a:gd name="T65" fmla="*/ 130 h 130"/>
              <a:gd name="T66" fmla="*/ 174 w 174"/>
              <a:gd name="T67" fmla="*/ 124 h 130"/>
              <a:gd name="T68" fmla="*/ 173 w 174"/>
              <a:gd name="T69" fmla="*/ 12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4" h="130">
                <a:moveTo>
                  <a:pt x="160" y="97"/>
                </a:moveTo>
                <a:cubicBezTo>
                  <a:pt x="14" y="97"/>
                  <a:pt x="14" y="97"/>
                  <a:pt x="14" y="97"/>
                </a:cubicBezTo>
                <a:cubicBezTo>
                  <a:pt x="3" y="118"/>
                  <a:pt x="3" y="118"/>
                  <a:pt x="3" y="118"/>
                </a:cubicBezTo>
                <a:cubicBezTo>
                  <a:pt x="171" y="118"/>
                  <a:pt x="171" y="118"/>
                  <a:pt x="171" y="118"/>
                </a:cubicBezTo>
                <a:lnTo>
                  <a:pt x="160" y="97"/>
                </a:lnTo>
                <a:close/>
                <a:moveTo>
                  <a:pt x="69" y="113"/>
                </a:moveTo>
                <a:cubicBezTo>
                  <a:pt x="73" y="105"/>
                  <a:pt x="73" y="105"/>
                  <a:pt x="73" y="105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5" y="113"/>
                  <a:pt x="105" y="113"/>
                  <a:pt x="105" y="113"/>
                </a:cubicBezTo>
                <a:lnTo>
                  <a:pt x="69" y="113"/>
                </a:lnTo>
                <a:close/>
                <a:moveTo>
                  <a:pt x="157" y="92"/>
                </a:moveTo>
                <a:cubicBezTo>
                  <a:pt x="157" y="92"/>
                  <a:pt x="157" y="92"/>
                  <a:pt x="157" y="92"/>
                </a:cubicBezTo>
                <a:cubicBezTo>
                  <a:pt x="157" y="92"/>
                  <a:pt x="157" y="92"/>
                  <a:pt x="157" y="91"/>
                </a:cubicBezTo>
                <a:cubicBezTo>
                  <a:pt x="157" y="4"/>
                  <a:pt x="157" y="4"/>
                  <a:pt x="157" y="4"/>
                </a:cubicBezTo>
                <a:cubicBezTo>
                  <a:pt x="157" y="2"/>
                  <a:pt x="156" y="0"/>
                  <a:pt x="1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7" y="2"/>
                  <a:pt x="17" y="4"/>
                </a:cubicBezTo>
                <a:cubicBezTo>
                  <a:pt x="17" y="91"/>
                  <a:pt x="17" y="91"/>
                  <a:pt x="17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58" y="92"/>
                  <a:pt x="158" y="92"/>
                  <a:pt x="158" y="92"/>
                </a:cubicBezTo>
                <a:lnTo>
                  <a:pt x="157" y="92"/>
                </a:lnTo>
                <a:close/>
                <a:moveTo>
                  <a:pt x="147" y="85"/>
                </a:moveTo>
                <a:cubicBezTo>
                  <a:pt x="27" y="85"/>
                  <a:pt x="27" y="85"/>
                  <a:pt x="27" y="85"/>
                </a:cubicBezTo>
                <a:cubicBezTo>
                  <a:pt x="27" y="10"/>
                  <a:pt x="27" y="10"/>
                  <a:pt x="27" y="10"/>
                </a:cubicBezTo>
                <a:cubicBezTo>
                  <a:pt x="147" y="10"/>
                  <a:pt x="147" y="10"/>
                  <a:pt x="147" y="10"/>
                </a:cubicBezTo>
                <a:lnTo>
                  <a:pt x="147" y="85"/>
                </a:lnTo>
                <a:close/>
                <a:moveTo>
                  <a:pt x="173" y="123"/>
                </a:moveTo>
                <a:cubicBezTo>
                  <a:pt x="1" y="123"/>
                  <a:pt x="1" y="123"/>
                  <a:pt x="1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30"/>
                  <a:pt x="4" y="130"/>
                </a:cubicBezTo>
                <a:cubicBezTo>
                  <a:pt x="170" y="130"/>
                  <a:pt x="170" y="130"/>
                  <a:pt x="170" y="130"/>
                </a:cubicBezTo>
                <a:cubicBezTo>
                  <a:pt x="172" y="130"/>
                  <a:pt x="174" y="126"/>
                  <a:pt x="174" y="124"/>
                </a:cubicBezTo>
                <a:lnTo>
                  <a:pt x="173" y="1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3" name="图片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2595" y="1625600"/>
            <a:ext cx="4354830" cy="389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9070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 学生需使用手机支付宝APP扫描二维码</a:t>
            </a:r>
            <a:endPara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985172"/>
            <a:ext cx="473051" cy="5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图片 32" descr="40813848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6" b="13331"/>
          <a:stretch>
            <a:fillRect/>
          </a:stretch>
        </p:blipFill>
        <p:spPr>
          <a:xfrm>
            <a:off x="2233295" y="1630045"/>
            <a:ext cx="3662680" cy="43008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7661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12. 扫描完成后，自动跳转国家开发银行生源地助学贷款续贷实人认证专用通道，学生需按照提示流程进行身份认证授权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0013" y="899441"/>
            <a:ext cx="618340" cy="556415"/>
            <a:chOff x="6206337" y="1716338"/>
            <a:chExt cx="1129848" cy="976773"/>
          </a:xfrm>
        </p:grpSpPr>
        <p:sp>
          <p:nvSpPr>
            <p:cNvPr id="27" name="Freeform 259"/>
            <p:cNvSpPr/>
            <p:nvPr/>
          </p:nvSpPr>
          <p:spPr bwMode="auto">
            <a:xfrm>
              <a:off x="6206337" y="1716338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59"/>
            <p:cNvSpPr/>
            <p:nvPr/>
          </p:nvSpPr>
          <p:spPr bwMode="auto">
            <a:xfrm>
              <a:off x="6616185" y="181286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F0F0F0">
                <a:lumMod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59"/>
            <p:cNvSpPr/>
            <p:nvPr/>
          </p:nvSpPr>
          <p:spPr bwMode="auto">
            <a:xfrm>
              <a:off x="6357402" y="197311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376495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图片 31" descr="4190182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9055" y="1884045"/>
            <a:ext cx="2281555" cy="3874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" name="图片 30" descr="30859534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0610" y="1884045"/>
            <a:ext cx="2152650" cy="3877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图片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3260" y="1884045"/>
            <a:ext cx="2231390" cy="38931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图片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4650" y="1884045"/>
            <a:ext cx="2092960" cy="38944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7661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 在手机支付宝客户端完成身份认证认证后，返回生源地学生在线系统，点击“我已完成身份认证，点击查询”按钮。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37"/>
          <p:cNvSpPr txBox="1"/>
          <p:nvPr/>
        </p:nvSpPr>
        <p:spPr>
          <a:xfrm>
            <a:off x="6212205" y="2513330"/>
            <a:ext cx="5651500" cy="27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注：如身份认证失败，请按照以下步骤操作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1.认证失败合同卡片上会有提示可点击按钮重新选择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2.退出当前窗口，点击合同卡片上的“待网上签订合同”按钮重新走一遍流程。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3.为了防止续贷学生重复生成大量二维码数据造成系统拥堵，二维码生成时间间隔</a:t>
            </a: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2分钟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以上。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4.确实无法通过身份验证，学生可选取“资助中心现场签订合同”进行线下贷款办理操作。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98196" y="1064169"/>
            <a:ext cx="392122" cy="543418"/>
            <a:chOff x="10029826" y="3660775"/>
            <a:chExt cx="692150" cy="903288"/>
          </a:xfrm>
        </p:grpSpPr>
        <p:sp>
          <p:nvSpPr>
            <p:cNvPr id="31" name="Freeform 27"/>
            <p:cNvSpPr/>
            <p:nvPr/>
          </p:nvSpPr>
          <p:spPr bwMode="auto">
            <a:xfrm>
              <a:off x="10090151" y="3781425"/>
              <a:ext cx="601663" cy="360363"/>
            </a:xfrm>
            <a:custGeom>
              <a:avLst/>
              <a:gdLst>
                <a:gd name="T0" fmla="*/ 379 w 379"/>
                <a:gd name="T1" fmla="*/ 0 h 227"/>
                <a:gd name="T2" fmla="*/ 0 w 379"/>
                <a:gd name="T3" fmla="*/ 0 h 227"/>
                <a:gd name="T4" fmla="*/ 0 w 379"/>
                <a:gd name="T5" fmla="*/ 227 h 227"/>
                <a:gd name="T6" fmla="*/ 379 w 379"/>
                <a:gd name="T7" fmla="*/ 227 h 227"/>
                <a:gd name="T8" fmla="*/ 322 w 379"/>
                <a:gd name="T9" fmla="*/ 114 h 227"/>
                <a:gd name="T10" fmla="*/ 379 w 379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" h="227">
                  <a:moveTo>
                    <a:pt x="379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379" y="227"/>
                  </a:lnTo>
                  <a:lnTo>
                    <a:pt x="322" y="114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29826" y="3660775"/>
              <a:ext cx="60325" cy="903288"/>
            </a:xfrm>
            <a:custGeom>
              <a:avLst/>
              <a:gdLst>
                <a:gd name="T0" fmla="*/ 8 w 16"/>
                <a:gd name="T1" fmla="*/ 240 h 240"/>
                <a:gd name="T2" fmla="*/ 0 w 16"/>
                <a:gd name="T3" fmla="*/ 232 h 240"/>
                <a:gd name="T4" fmla="*/ 0 w 16"/>
                <a:gd name="T5" fmla="*/ 8 h 240"/>
                <a:gd name="T6" fmla="*/ 8 w 16"/>
                <a:gd name="T7" fmla="*/ 0 h 240"/>
                <a:gd name="T8" fmla="*/ 16 w 16"/>
                <a:gd name="T9" fmla="*/ 8 h 240"/>
                <a:gd name="T10" fmla="*/ 16 w 16"/>
                <a:gd name="T11" fmla="*/ 232 h 240"/>
                <a:gd name="T12" fmla="*/ 8 w 1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0">
                  <a:moveTo>
                    <a:pt x="8" y="240"/>
                  </a:moveTo>
                  <a:cubicBezTo>
                    <a:pt x="4" y="240"/>
                    <a:pt x="0" y="236"/>
                    <a:pt x="0" y="2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236"/>
                    <a:pt x="12" y="240"/>
                    <a:pt x="8" y="240"/>
                  </a:cubicBezTo>
                  <a:close/>
                </a:path>
              </a:pathLst>
            </a:custGeom>
            <a:solidFill>
              <a:srgbClr val="46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0120313" y="3721100"/>
              <a:ext cx="601663" cy="60325"/>
            </a:xfrm>
            <a:custGeom>
              <a:avLst/>
              <a:gdLst>
                <a:gd name="T0" fmla="*/ 360 w 379"/>
                <a:gd name="T1" fmla="*/ 38 h 38"/>
                <a:gd name="T2" fmla="*/ 379 w 379"/>
                <a:gd name="T3" fmla="*/ 0 h 38"/>
                <a:gd name="T4" fmla="*/ 0 w 379"/>
                <a:gd name="T5" fmla="*/ 0 h 38"/>
                <a:gd name="T6" fmla="*/ 0 w 379"/>
                <a:gd name="T7" fmla="*/ 38 h 38"/>
                <a:gd name="T8" fmla="*/ 360 w 37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360" y="38"/>
                  </a:moveTo>
                  <a:lnTo>
                    <a:pt x="37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60" y="38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0120313" y="4141788"/>
              <a:ext cx="601663" cy="60325"/>
            </a:xfrm>
            <a:custGeom>
              <a:avLst/>
              <a:gdLst>
                <a:gd name="T0" fmla="*/ 0 w 379"/>
                <a:gd name="T1" fmla="*/ 0 h 38"/>
                <a:gd name="T2" fmla="*/ 0 w 379"/>
                <a:gd name="T3" fmla="*/ 38 h 38"/>
                <a:gd name="T4" fmla="*/ 379 w 379"/>
                <a:gd name="T5" fmla="*/ 38 h 38"/>
                <a:gd name="T6" fmla="*/ 360 w 379"/>
                <a:gd name="T7" fmla="*/ 0 h 38"/>
                <a:gd name="T8" fmla="*/ 0 w 37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0" y="0"/>
                  </a:moveTo>
                  <a:lnTo>
                    <a:pt x="0" y="38"/>
                  </a:lnTo>
                  <a:lnTo>
                    <a:pt x="379" y="38"/>
                  </a:lnTo>
                  <a:lnTo>
                    <a:pt x="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0090151" y="3781425"/>
              <a:ext cx="30163" cy="360363"/>
            </a:xfrm>
            <a:prstGeom prst="rect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0090151" y="3721100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0090151" y="4141788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5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55" y="1894840"/>
            <a:ext cx="4573270" cy="3995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92200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14. 身份认证完成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9" name="Freeform 13"/>
          <p:cNvSpPr>
            <a:spLocks noEditPoints="1"/>
          </p:cNvSpPr>
          <p:nvPr/>
        </p:nvSpPr>
        <p:spPr bwMode="auto">
          <a:xfrm>
            <a:off x="459152" y="931718"/>
            <a:ext cx="576000" cy="720000"/>
          </a:xfrm>
          <a:custGeom>
            <a:avLst/>
            <a:gdLst>
              <a:gd name="T0" fmla="*/ 28 w 612"/>
              <a:gd name="T1" fmla="*/ 504 h 759"/>
              <a:gd name="T2" fmla="*/ 148 w 612"/>
              <a:gd name="T3" fmla="*/ 514 h 759"/>
              <a:gd name="T4" fmla="*/ 179 w 612"/>
              <a:gd name="T5" fmla="*/ 488 h 759"/>
              <a:gd name="T6" fmla="*/ 184 w 612"/>
              <a:gd name="T7" fmla="*/ 423 h 759"/>
              <a:gd name="T8" fmla="*/ 158 w 612"/>
              <a:gd name="T9" fmla="*/ 392 h 759"/>
              <a:gd name="T10" fmla="*/ 38 w 612"/>
              <a:gd name="T11" fmla="*/ 381 h 759"/>
              <a:gd name="T12" fmla="*/ 7 w 612"/>
              <a:gd name="T13" fmla="*/ 407 h 759"/>
              <a:gd name="T14" fmla="*/ 2 w 612"/>
              <a:gd name="T15" fmla="*/ 473 h 759"/>
              <a:gd name="T16" fmla="*/ 28 w 612"/>
              <a:gd name="T17" fmla="*/ 504 h 759"/>
              <a:gd name="T18" fmla="*/ 157 w 612"/>
              <a:gd name="T19" fmla="*/ 669 h 759"/>
              <a:gd name="T20" fmla="*/ 254 w 612"/>
              <a:gd name="T21" fmla="*/ 487 h 759"/>
              <a:gd name="T22" fmla="*/ 334 w 612"/>
              <a:gd name="T23" fmla="*/ 512 h 759"/>
              <a:gd name="T24" fmla="*/ 342 w 612"/>
              <a:gd name="T25" fmla="*/ 515 h 759"/>
              <a:gd name="T26" fmla="*/ 216 w 612"/>
              <a:gd name="T27" fmla="*/ 722 h 759"/>
              <a:gd name="T28" fmla="*/ 157 w 612"/>
              <a:gd name="T29" fmla="*/ 669 h 759"/>
              <a:gd name="T30" fmla="*/ 379 w 612"/>
              <a:gd name="T31" fmla="*/ 7 h 759"/>
              <a:gd name="T32" fmla="*/ 426 w 612"/>
              <a:gd name="T33" fmla="*/ 84 h 759"/>
              <a:gd name="T34" fmla="*/ 349 w 612"/>
              <a:gd name="T35" fmla="*/ 150 h 759"/>
              <a:gd name="T36" fmla="*/ 304 w 612"/>
              <a:gd name="T37" fmla="*/ 59 h 759"/>
              <a:gd name="T38" fmla="*/ 379 w 612"/>
              <a:gd name="T39" fmla="*/ 7 h 759"/>
              <a:gd name="T40" fmla="*/ 371 w 612"/>
              <a:gd name="T41" fmla="*/ 183 h 759"/>
              <a:gd name="T42" fmla="*/ 403 w 612"/>
              <a:gd name="T43" fmla="*/ 199 h 759"/>
              <a:gd name="T44" fmla="*/ 574 w 612"/>
              <a:gd name="T45" fmla="*/ 278 h 759"/>
              <a:gd name="T46" fmla="*/ 579 w 612"/>
              <a:gd name="T47" fmla="*/ 341 h 759"/>
              <a:gd name="T48" fmla="*/ 398 w 612"/>
              <a:gd name="T49" fmla="*/ 296 h 759"/>
              <a:gd name="T50" fmla="*/ 381 w 612"/>
              <a:gd name="T51" fmla="*/ 385 h 759"/>
              <a:gd name="T52" fmla="*/ 390 w 612"/>
              <a:gd name="T53" fmla="*/ 402 h 759"/>
              <a:gd name="T54" fmla="*/ 561 w 612"/>
              <a:gd name="T55" fmla="*/ 593 h 759"/>
              <a:gd name="T56" fmla="*/ 489 w 612"/>
              <a:gd name="T57" fmla="*/ 626 h 759"/>
              <a:gd name="T58" fmla="*/ 233 w 612"/>
              <a:gd name="T59" fmla="*/ 447 h 759"/>
              <a:gd name="T60" fmla="*/ 203 w 612"/>
              <a:gd name="T61" fmla="*/ 392 h 759"/>
              <a:gd name="T62" fmla="*/ 231 w 612"/>
              <a:gd name="T63" fmla="*/ 239 h 759"/>
              <a:gd name="T64" fmla="*/ 157 w 612"/>
              <a:gd name="T65" fmla="*/ 344 h 759"/>
              <a:gd name="T66" fmla="*/ 95 w 612"/>
              <a:gd name="T67" fmla="*/ 332 h 759"/>
              <a:gd name="T68" fmla="*/ 247 w 612"/>
              <a:gd name="T69" fmla="*/ 155 h 759"/>
              <a:gd name="T70" fmla="*/ 313 w 612"/>
              <a:gd name="T71" fmla="*/ 163 h 759"/>
              <a:gd name="T72" fmla="*/ 349 w 612"/>
              <a:gd name="T73" fmla="*/ 227 h 759"/>
              <a:gd name="T74" fmla="*/ 371 w 612"/>
              <a:gd name="T75" fmla="*/ 18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2" h="759">
                <a:moveTo>
                  <a:pt x="28" y="504"/>
                </a:moveTo>
                <a:cubicBezTo>
                  <a:pt x="148" y="514"/>
                  <a:pt x="148" y="514"/>
                  <a:pt x="148" y="514"/>
                </a:cubicBezTo>
                <a:cubicBezTo>
                  <a:pt x="164" y="516"/>
                  <a:pt x="177" y="504"/>
                  <a:pt x="179" y="488"/>
                </a:cubicBezTo>
                <a:cubicBezTo>
                  <a:pt x="184" y="423"/>
                  <a:pt x="184" y="423"/>
                  <a:pt x="184" y="423"/>
                </a:cubicBezTo>
                <a:cubicBezTo>
                  <a:pt x="186" y="407"/>
                  <a:pt x="174" y="393"/>
                  <a:pt x="158" y="392"/>
                </a:cubicBezTo>
                <a:cubicBezTo>
                  <a:pt x="38" y="381"/>
                  <a:pt x="38" y="381"/>
                  <a:pt x="38" y="381"/>
                </a:cubicBezTo>
                <a:cubicBezTo>
                  <a:pt x="23" y="380"/>
                  <a:pt x="9" y="392"/>
                  <a:pt x="7" y="407"/>
                </a:cubicBezTo>
                <a:cubicBezTo>
                  <a:pt x="2" y="473"/>
                  <a:pt x="2" y="473"/>
                  <a:pt x="2" y="473"/>
                </a:cubicBezTo>
                <a:cubicBezTo>
                  <a:pt x="0" y="489"/>
                  <a:pt x="12" y="503"/>
                  <a:pt x="28" y="504"/>
                </a:cubicBezTo>
                <a:close/>
                <a:moveTo>
                  <a:pt x="157" y="669"/>
                </a:moveTo>
                <a:cubicBezTo>
                  <a:pt x="220" y="595"/>
                  <a:pt x="230" y="592"/>
                  <a:pt x="254" y="487"/>
                </a:cubicBezTo>
                <a:cubicBezTo>
                  <a:pt x="280" y="496"/>
                  <a:pt x="307" y="504"/>
                  <a:pt x="334" y="512"/>
                </a:cubicBezTo>
                <a:cubicBezTo>
                  <a:pt x="337" y="513"/>
                  <a:pt x="339" y="514"/>
                  <a:pt x="342" y="515"/>
                </a:cubicBezTo>
                <a:cubicBezTo>
                  <a:pt x="303" y="633"/>
                  <a:pt x="296" y="637"/>
                  <a:pt x="216" y="722"/>
                </a:cubicBezTo>
                <a:cubicBezTo>
                  <a:pt x="180" y="759"/>
                  <a:pt x="122" y="709"/>
                  <a:pt x="157" y="669"/>
                </a:cubicBezTo>
                <a:close/>
                <a:moveTo>
                  <a:pt x="379" y="7"/>
                </a:moveTo>
                <a:cubicBezTo>
                  <a:pt x="413" y="15"/>
                  <a:pt x="434" y="49"/>
                  <a:pt x="426" y="84"/>
                </a:cubicBezTo>
                <a:cubicBezTo>
                  <a:pt x="419" y="120"/>
                  <a:pt x="383" y="157"/>
                  <a:pt x="349" y="150"/>
                </a:cubicBezTo>
                <a:cubicBezTo>
                  <a:pt x="315" y="143"/>
                  <a:pt x="297" y="94"/>
                  <a:pt x="304" y="59"/>
                </a:cubicBezTo>
                <a:cubicBezTo>
                  <a:pt x="312" y="23"/>
                  <a:pt x="345" y="0"/>
                  <a:pt x="379" y="7"/>
                </a:cubicBezTo>
                <a:close/>
                <a:moveTo>
                  <a:pt x="371" y="183"/>
                </a:moveTo>
                <a:cubicBezTo>
                  <a:pt x="378" y="185"/>
                  <a:pt x="393" y="190"/>
                  <a:pt x="403" y="199"/>
                </a:cubicBezTo>
                <a:cubicBezTo>
                  <a:pt x="494" y="286"/>
                  <a:pt x="474" y="282"/>
                  <a:pt x="574" y="278"/>
                </a:cubicBezTo>
                <a:cubicBezTo>
                  <a:pt x="612" y="277"/>
                  <a:pt x="611" y="338"/>
                  <a:pt x="579" y="341"/>
                </a:cubicBezTo>
                <a:cubicBezTo>
                  <a:pt x="477" y="350"/>
                  <a:pt x="470" y="358"/>
                  <a:pt x="398" y="296"/>
                </a:cubicBezTo>
                <a:cubicBezTo>
                  <a:pt x="381" y="385"/>
                  <a:pt x="381" y="385"/>
                  <a:pt x="381" y="385"/>
                </a:cubicBezTo>
                <a:cubicBezTo>
                  <a:pt x="380" y="392"/>
                  <a:pt x="383" y="399"/>
                  <a:pt x="390" y="402"/>
                </a:cubicBezTo>
                <a:cubicBezTo>
                  <a:pt x="494" y="448"/>
                  <a:pt x="515" y="448"/>
                  <a:pt x="561" y="593"/>
                </a:cubicBezTo>
                <a:cubicBezTo>
                  <a:pt x="578" y="638"/>
                  <a:pt x="510" y="668"/>
                  <a:pt x="489" y="626"/>
                </a:cubicBezTo>
                <a:cubicBezTo>
                  <a:pt x="417" y="484"/>
                  <a:pt x="405" y="506"/>
                  <a:pt x="233" y="447"/>
                </a:cubicBezTo>
                <a:cubicBezTo>
                  <a:pt x="211" y="435"/>
                  <a:pt x="203" y="416"/>
                  <a:pt x="203" y="392"/>
                </a:cubicBezTo>
                <a:cubicBezTo>
                  <a:pt x="231" y="239"/>
                  <a:pt x="231" y="239"/>
                  <a:pt x="231" y="239"/>
                </a:cubicBezTo>
                <a:cubicBezTo>
                  <a:pt x="164" y="260"/>
                  <a:pt x="171" y="259"/>
                  <a:pt x="157" y="344"/>
                </a:cubicBezTo>
                <a:cubicBezTo>
                  <a:pt x="151" y="376"/>
                  <a:pt x="91" y="372"/>
                  <a:pt x="95" y="332"/>
                </a:cubicBezTo>
                <a:cubicBezTo>
                  <a:pt x="107" y="207"/>
                  <a:pt x="126" y="199"/>
                  <a:pt x="247" y="155"/>
                </a:cubicBezTo>
                <a:cubicBezTo>
                  <a:pt x="264" y="149"/>
                  <a:pt x="304" y="160"/>
                  <a:pt x="313" y="163"/>
                </a:cubicBezTo>
                <a:cubicBezTo>
                  <a:pt x="349" y="227"/>
                  <a:pt x="349" y="227"/>
                  <a:pt x="349" y="227"/>
                </a:cubicBezTo>
                <a:cubicBezTo>
                  <a:pt x="371" y="183"/>
                  <a:pt x="371" y="183"/>
                  <a:pt x="371" y="1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6" name="图片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325" y="2075815"/>
            <a:ext cx="7821295" cy="312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918845"/>
            <a:ext cx="9017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 远程贷款申请提交成功后，返回我的贷款查看贷款申请卡片状态，已刷新为远程贷款申请已提交，耐心等待老师审批受理即可。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7" name="Freeform 810"/>
          <p:cNvSpPr>
            <a:spLocks noEditPoints="1"/>
          </p:cNvSpPr>
          <p:nvPr/>
        </p:nvSpPr>
        <p:spPr bwMode="auto">
          <a:xfrm>
            <a:off x="475760" y="996013"/>
            <a:ext cx="665213" cy="479706"/>
          </a:xfrm>
          <a:custGeom>
            <a:avLst/>
            <a:gdLst>
              <a:gd name="T0" fmla="*/ 160 w 174"/>
              <a:gd name="T1" fmla="*/ 97 h 130"/>
              <a:gd name="T2" fmla="*/ 14 w 174"/>
              <a:gd name="T3" fmla="*/ 97 h 130"/>
              <a:gd name="T4" fmla="*/ 3 w 174"/>
              <a:gd name="T5" fmla="*/ 118 h 130"/>
              <a:gd name="T6" fmla="*/ 171 w 174"/>
              <a:gd name="T7" fmla="*/ 118 h 130"/>
              <a:gd name="T8" fmla="*/ 160 w 174"/>
              <a:gd name="T9" fmla="*/ 97 h 130"/>
              <a:gd name="T10" fmla="*/ 69 w 174"/>
              <a:gd name="T11" fmla="*/ 113 h 130"/>
              <a:gd name="T12" fmla="*/ 73 w 174"/>
              <a:gd name="T13" fmla="*/ 105 h 130"/>
              <a:gd name="T14" fmla="*/ 101 w 174"/>
              <a:gd name="T15" fmla="*/ 105 h 130"/>
              <a:gd name="T16" fmla="*/ 105 w 174"/>
              <a:gd name="T17" fmla="*/ 113 h 130"/>
              <a:gd name="T18" fmla="*/ 69 w 174"/>
              <a:gd name="T19" fmla="*/ 113 h 130"/>
              <a:gd name="T20" fmla="*/ 157 w 174"/>
              <a:gd name="T21" fmla="*/ 92 h 130"/>
              <a:gd name="T22" fmla="*/ 157 w 174"/>
              <a:gd name="T23" fmla="*/ 92 h 130"/>
              <a:gd name="T24" fmla="*/ 157 w 174"/>
              <a:gd name="T25" fmla="*/ 91 h 130"/>
              <a:gd name="T26" fmla="*/ 157 w 174"/>
              <a:gd name="T27" fmla="*/ 4 h 130"/>
              <a:gd name="T28" fmla="*/ 153 w 174"/>
              <a:gd name="T29" fmla="*/ 0 h 130"/>
              <a:gd name="T30" fmla="*/ 21 w 174"/>
              <a:gd name="T31" fmla="*/ 0 h 130"/>
              <a:gd name="T32" fmla="*/ 17 w 174"/>
              <a:gd name="T33" fmla="*/ 4 h 130"/>
              <a:gd name="T34" fmla="*/ 17 w 174"/>
              <a:gd name="T35" fmla="*/ 91 h 130"/>
              <a:gd name="T36" fmla="*/ 17 w 174"/>
              <a:gd name="T37" fmla="*/ 92 h 130"/>
              <a:gd name="T38" fmla="*/ 17 w 174"/>
              <a:gd name="T39" fmla="*/ 92 h 130"/>
              <a:gd name="T40" fmla="*/ 16 w 174"/>
              <a:gd name="T41" fmla="*/ 92 h 130"/>
              <a:gd name="T42" fmla="*/ 158 w 174"/>
              <a:gd name="T43" fmla="*/ 92 h 130"/>
              <a:gd name="T44" fmla="*/ 157 w 174"/>
              <a:gd name="T45" fmla="*/ 92 h 130"/>
              <a:gd name="T46" fmla="*/ 147 w 174"/>
              <a:gd name="T47" fmla="*/ 85 h 130"/>
              <a:gd name="T48" fmla="*/ 27 w 174"/>
              <a:gd name="T49" fmla="*/ 85 h 130"/>
              <a:gd name="T50" fmla="*/ 27 w 174"/>
              <a:gd name="T51" fmla="*/ 10 h 130"/>
              <a:gd name="T52" fmla="*/ 147 w 174"/>
              <a:gd name="T53" fmla="*/ 10 h 130"/>
              <a:gd name="T54" fmla="*/ 147 w 174"/>
              <a:gd name="T55" fmla="*/ 85 h 130"/>
              <a:gd name="T56" fmla="*/ 173 w 174"/>
              <a:gd name="T57" fmla="*/ 123 h 130"/>
              <a:gd name="T58" fmla="*/ 1 w 174"/>
              <a:gd name="T59" fmla="*/ 123 h 130"/>
              <a:gd name="T60" fmla="*/ 0 w 174"/>
              <a:gd name="T61" fmla="*/ 124 h 130"/>
              <a:gd name="T62" fmla="*/ 4 w 174"/>
              <a:gd name="T63" fmla="*/ 130 h 130"/>
              <a:gd name="T64" fmla="*/ 170 w 174"/>
              <a:gd name="T65" fmla="*/ 130 h 130"/>
              <a:gd name="T66" fmla="*/ 174 w 174"/>
              <a:gd name="T67" fmla="*/ 124 h 130"/>
              <a:gd name="T68" fmla="*/ 173 w 174"/>
              <a:gd name="T69" fmla="*/ 12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4" h="130">
                <a:moveTo>
                  <a:pt x="160" y="97"/>
                </a:moveTo>
                <a:cubicBezTo>
                  <a:pt x="14" y="97"/>
                  <a:pt x="14" y="97"/>
                  <a:pt x="14" y="97"/>
                </a:cubicBezTo>
                <a:cubicBezTo>
                  <a:pt x="3" y="118"/>
                  <a:pt x="3" y="118"/>
                  <a:pt x="3" y="118"/>
                </a:cubicBezTo>
                <a:cubicBezTo>
                  <a:pt x="171" y="118"/>
                  <a:pt x="171" y="118"/>
                  <a:pt x="171" y="118"/>
                </a:cubicBezTo>
                <a:lnTo>
                  <a:pt x="160" y="97"/>
                </a:lnTo>
                <a:close/>
                <a:moveTo>
                  <a:pt x="69" y="113"/>
                </a:moveTo>
                <a:cubicBezTo>
                  <a:pt x="73" y="105"/>
                  <a:pt x="73" y="105"/>
                  <a:pt x="73" y="105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5" y="113"/>
                  <a:pt x="105" y="113"/>
                  <a:pt x="105" y="113"/>
                </a:cubicBezTo>
                <a:lnTo>
                  <a:pt x="69" y="113"/>
                </a:lnTo>
                <a:close/>
                <a:moveTo>
                  <a:pt x="157" y="92"/>
                </a:moveTo>
                <a:cubicBezTo>
                  <a:pt x="157" y="92"/>
                  <a:pt x="157" y="92"/>
                  <a:pt x="157" y="92"/>
                </a:cubicBezTo>
                <a:cubicBezTo>
                  <a:pt x="157" y="92"/>
                  <a:pt x="157" y="92"/>
                  <a:pt x="157" y="91"/>
                </a:cubicBezTo>
                <a:cubicBezTo>
                  <a:pt x="157" y="4"/>
                  <a:pt x="157" y="4"/>
                  <a:pt x="157" y="4"/>
                </a:cubicBezTo>
                <a:cubicBezTo>
                  <a:pt x="157" y="2"/>
                  <a:pt x="156" y="0"/>
                  <a:pt x="1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7" y="2"/>
                  <a:pt x="17" y="4"/>
                </a:cubicBezTo>
                <a:cubicBezTo>
                  <a:pt x="17" y="91"/>
                  <a:pt x="17" y="91"/>
                  <a:pt x="17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58" y="92"/>
                  <a:pt x="158" y="92"/>
                  <a:pt x="158" y="92"/>
                </a:cubicBezTo>
                <a:lnTo>
                  <a:pt x="157" y="92"/>
                </a:lnTo>
                <a:close/>
                <a:moveTo>
                  <a:pt x="147" y="85"/>
                </a:moveTo>
                <a:cubicBezTo>
                  <a:pt x="27" y="85"/>
                  <a:pt x="27" y="85"/>
                  <a:pt x="27" y="85"/>
                </a:cubicBezTo>
                <a:cubicBezTo>
                  <a:pt x="27" y="10"/>
                  <a:pt x="27" y="10"/>
                  <a:pt x="27" y="10"/>
                </a:cubicBezTo>
                <a:cubicBezTo>
                  <a:pt x="147" y="10"/>
                  <a:pt x="147" y="10"/>
                  <a:pt x="147" y="10"/>
                </a:cubicBezTo>
                <a:lnTo>
                  <a:pt x="147" y="85"/>
                </a:lnTo>
                <a:close/>
                <a:moveTo>
                  <a:pt x="173" y="123"/>
                </a:moveTo>
                <a:cubicBezTo>
                  <a:pt x="1" y="123"/>
                  <a:pt x="1" y="123"/>
                  <a:pt x="1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30"/>
                  <a:pt x="4" y="130"/>
                </a:cubicBezTo>
                <a:cubicBezTo>
                  <a:pt x="170" y="130"/>
                  <a:pt x="170" y="130"/>
                  <a:pt x="170" y="130"/>
                </a:cubicBezTo>
                <a:cubicBezTo>
                  <a:pt x="172" y="130"/>
                  <a:pt x="174" y="126"/>
                  <a:pt x="174" y="124"/>
                </a:cubicBezTo>
                <a:lnTo>
                  <a:pt x="173" y="1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37"/>
          <p:cNvSpPr txBox="1"/>
          <p:nvPr/>
        </p:nvSpPr>
        <p:spPr>
          <a:xfrm>
            <a:off x="6968490" y="2232025"/>
            <a:ext cx="4645660" cy="342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1.因为个人原因想转为现场签订合同或修改贷款申请信息，可以点击X图标删除贷款申请，重新申请贷款。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2.远程贷款申请无需导出申请表</a:t>
            </a:r>
            <a:r>
              <a:rPr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无需到现场资助中心办理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3.如需修改贷款合同，进入我的贷款功能，会显示用户所有贷款合同卡片。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找到申请贷款合同的卡片修改贷款申请信息。也可通过修改重新选择签订方式。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26" y="1988472"/>
            <a:ext cx="473051" cy="5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160" y="2232025"/>
            <a:ext cx="5647055" cy="30867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9070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16. 贷款申请进度查询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985172"/>
            <a:ext cx="473051" cy="5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本框 37"/>
          <p:cNvSpPr txBox="1"/>
          <p:nvPr/>
        </p:nvSpPr>
        <p:spPr>
          <a:xfrm>
            <a:off x="1597025" y="1505585"/>
            <a:ext cx="82810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申请完贷款后，首页会显示贷款进度条，显示该贷款申请的进度，申请进度主要有5个节点分别为：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在线提交、现场受理、审批中、审批通过、发放到高校。</a:t>
            </a:r>
            <a:endParaRPr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" name="图片 102" descr="3830578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7090" y="2520315"/>
            <a:ext cx="6928485" cy="2479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文本框 37"/>
          <p:cNvSpPr txBox="1"/>
          <p:nvPr/>
        </p:nvSpPr>
        <p:spPr>
          <a:xfrm>
            <a:off x="1597025" y="5132070"/>
            <a:ext cx="82810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注：当县资助中心老师审核成功后，会给续贷学生发送贷款办理成功与回执验证码短信，续贷学生可登陆学生在线系统查看并打印电子合同和贷款受理证明。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646600"/>
            <a:ext cx="159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99940" y="1853565"/>
            <a:ext cx="7592060" cy="3360420"/>
            <a:chOff x="7221" y="1661"/>
            <a:chExt cx="11956" cy="5292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7168" y="1766"/>
              <a:ext cx="818" cy="712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24" y="1661"/>
              <a:ext cx="304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367" y="1710"/>
              <a:ext cx="576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生源地学生在线系统</a:t>
              </a:r>
              <a:endParaRPr lang="zh-CN" altLang="en-US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24" y="3847"/>
              <a:ext cx="304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367" y="3895"/>
              <a:ext cx="64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支付宝小程序</a:t>
              </a:r>
              <a:endParaRPr lang="zh-CN" altLang="en-US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 flipH="1">
              <a:off x="7168" y="3951"/>
              <a:ext cx="818" cy="712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24" y="6032"/>
              <a:ext cx="304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367" y="6081"/>
              <a:ext cx="781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生源地助学贷款业务管理系统</a:t>
              </a:r>
              <a:endParaRPr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 flipH="1">
              <a:off x="7168" y="6137"/>
              <a:ext cx="818" cy="712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452438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88799" y="2735995"/>
            <a:ext cx="6938344" cy="1432687"/>
            <a:chOff x="4585514" y="1054863"/>
            <a:chExt cx="6938344" cy="1432687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7923" y="1103885"/>
              <a:ext cx="4305935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支付宝小程序</a:t>
              </a:r>
              <a:endParaRPr lang="zh-CN" altLang="en-US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452438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支付宝小程序</a:t>
            </a:r>
            <a:endParaRPr 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续贷认证完整操作流程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93615" y="2061210"/>
            <a:ext cx="7131685" cy="3131820"/>
            <a:chOff x="2093" y="2967"/>
            <a:chExt cx="13793" cy="6132"/>
          </a:xfrm>
        </p:grpSpPr>
        <p:pic>
          <p:nvPicPr>
            <p:cNvPr id="31" name="图片 31" descr="41901823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93" y="2967"/>
              <a:ext cx="3593" cy="610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30" name="图片 30" descr="30859534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86" y="2967"/>
              <a:ext cx="3390" cy="610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4" name="图片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076" y="2967"/>
              <a:ext cx="3514" cy="61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5" name="图片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590" y="2967"/>
              <a:ext cx="3296" cy="61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sp>
        <p:nvSpPr>
          <p:cNvPr id="13" name="文本框 37"/>
          <p:cNvSpPr txBox="1"/>
          <p:nvPr/>
        </p:nvSpPr>
        <p:spPr>
          <a:xfrm>
            <a:off x="177165" y="1573530"/>
            <a:ext cx="4438650" cy="442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sz="17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（1）学生使用手机支付宝，扫描生源地学生在线系统生成的二维码，自动跳转到国家开发银行生源地助学贷款续贷实人认证专用通道。</a:t>
            </a:r>
            <a:endParaRPr sz="17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sz="17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（2）确认实名验证后，确认身份信息，该身份必须和续贷身份保持一致 </a:t>
            </a:r>
            <a:endParaRPr sz="17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sz="17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（3）人脸匹配身份信息，保证人、脸、信息三者一致，进行续贷认证确认。</a:t>
            </a:r>
            <a:endParaRPr sz="17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sz="17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（4）匹配确认成功后，返回成功结果到生源地学生在线系统，学生点击身份认证认证窗口中“我已完成身份认证，点击查询”按钮，自动显示“身份认证成功”窗口，点击“确定”后完成远程续贷申请操作。</a:t>
            </a:r>
            <a:endParaRPr sz="17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985172"/>
            <a:ext cx="473051" cy="5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支付宝小程序</a:t>
            </a:r>
            <a:endParaRPr 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2、续贷认证失败结果页面及可能的原因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0013" y="899441"/>
            <a:ext cx="618340" cy="556415"/>
            <a:chOff x="6206337" y="1716338"/>
            <a:chExt cx="1129848" cy="976773"/>
          </a:xfrm>
        </p:grpSpPr>
        <p:sp>
          <p:nvSpPr>
            <p:cNvPr id="27" name="Freeform 259"/>
            <p:cNvSpPr/>
            <p:nvPr/>
          </p:nvSpPr>
          <p:spPr bwMode="auto">
            <a:xfrm>
              <a:off x="6206337" y="1716338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59"/>
            <p:cNvSpPr/>
            <p:nvPr/>
          </p:nvSpPr>
          <p:spPr bwMode="auto">
            <a:xfrm>
              <a:off x="6616185" y="181286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F0F0F0">
                <a:lumMod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59"/>
            <p:cNvSpPr/>
            <p:nvPr/>
          </p:nvSpPr>
          <p:spPr bwMode="auto">
            <a:xfrm>
              <a:off x="6357402" y="197311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376495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37"/>
          <p:cNvSpPr txBox="1"/>
          <p:nvPr/>
        </p:nvSpPr>
        <p:spPr>
          <a:xfrm>
            <a:off x="6265545" y="2447290"/>
            <a:ext cx="5560695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续贷认证失败提示“扫描二维码失败刷新PC网站二维码，请用支付宝APP再次扫码完成身份验证”，并提示用户联系国开行，学生需按照采取以下操作：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1、扫描二维码无效（二维码过期或者重复认证），返回生源地学生在线系统重新生成二维码开展后续操作。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贷款申请不存在，按生源地学生在线系统提示开展续贷申请操作。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>
            <a:spLocks noChangeArrowheads="1"/>
          </p:cNvSpPr>
          <p:nvPr/>
        </p:nvSpPr>
        <p:spPr bwMode="auto">
          <a:xfrm>
            <a:off x="1413266" y="1639522"/>
            <a:ext cx="57713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续贷认证失败1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5" descr="C:\Users\spark.wj\AppData\Roaming\DingTalk\410565451_v2\ImageFiles\dc\lALPD2eDM9Of4CXNAszNAbw_444_7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7" t="-5380" r="2727" b="20520"/>
          <a:stretch>
            <a:fillRect/>
          </a:stretch>
        </p:blipFill>
        <p:spPr>
          <a:xfrm>
            <a:off x="2106295" y="1833880"/>
            <a:ext cx="3041650" cy="4163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5752491" y="2158274"/>
            <a:ext cx="392122" cy="543418"/>
            <a:chOff x="10029826" y="3660775"/>
            <a:chExt cx="692150" cy="903288"/>
          </a:xfrm>
        </p:grpSpPr>
        <p:sp>
          <p:nvSpPr>
            <p:cNvPr id="11" name="Freeform 27"/>
            <p:cNvSpPr/>
            <p:nvPr/>
          </p:nvSpPr>
          <p:spPr bwMode="auto">
            <a:xfrm>
              <a:off x="10090151" y="3781425"/>
              <a:ext cx="601663" cy="360363"/>
            </a:xfrm>
            <a:custGeom>
              <a:avLst/>
              <a:gdLst>
                <a:gd name="T0" fmla="*/ 379 w 379"/>
                <a:gd name="T1" fmla="*/ 0 h 227"/>
                <a:gd name="T2" fmla="*/ 0 w 379"/>
                <a:gd name="T3" fmla="*/ 0 h 227"/>
                <a:gd name="T4" fmla="*/ 0 w 379"/>
                <a:gd name="T5" fmla="*/ 227 h 227"/>
                <a:gd name="T6" fmla="*/ 379 w 379"/>
                <a:gd name="T7" fmla="*/ 227 h 227"/>
                <a:gd name="T8" fmla="*/ 322 w 379"/>
                <a:gd name="T9" fmla="*/ 114 h 227"/>
                <a:gd name="T10" fmla="*/ 379 w 379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" h="227">
                  <a:moveTo>
                    <a:pt x="379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379" y="227"/>
                  </a:lnTo>
                  <a:lnTo>
                    <a:pt x="322" y="114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29826" y="3660775"/>
              <a:ext cx="60325" cy="903288"/>
            </a:xfrm>
            <a:custGeom>
              <a:avLst/>
              <a:gdLst>
                <a:gd name="T0" fmla="*/ 8 w 16"/>
                <a:gd name="T1" fmla="*/ 240 h 240"/>
                <a:gd name="T2" fmla="*/ 0 w 16"/>
                <a:gd name="T3" fmla="*/ 232 h 240"/>
                <a:gd name="T4" fmla="*/ 0 w 16"/>
                <a:gd name="T5" fmla="*/ 8 h 240"/>
                <a:gd name="T6" fmla="*/ 8 w 16"/>
                <a:gd name="T7" fmla="*/ 0 h 240"/>
                <a:gd name="T8" fmla="*/ 16 w 16"/>
                <a:gd name="T9" fmla="*/ 8 h 240"/>
                <a:gd name="T10" fmla="*/ 16 w 16"/>
                <a:gd name="T11" fmla="*/ 232 h 240"/>
                <a:gd name="T12" fmla="*/ 8 w 1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0">
                  <a:moveTo>
                    <a:pt x="8" y="240"/>
                  </a:moveTo>
                  <a:cubicBezTo>
                    <a:pt x="4" y="240"/>
                    <a:pt x="0" y="236"/>
                    <a:pt x="0" y="2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236"/>
                    <a:pt x="12" y="240"/>
                    <a:pt x="8" y="240"/>
                  </a:cubicBezTo>
                  <a:close/>
                </a:path>
              </a:pathLst>
            </a:custGeom>
            <a:solidFill>
              <a:srgbClr val="46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10120313" y="3721100"/>
              <a:ext cx="601663" cy="60325"/>
            </a:xfrm>
            <a:custGeom>
              <a:avLst/>
              <a:gdLst>
                <a:gd name="T0" fmla="*/ 360 w 379"/>
                <a:gd name="T1" fmla="*/ 38 h 38"/>
                <a:gd name="T2" fmla="*/ 379 w 379"/>
                <a:gd name="T3" fmla="*/ 0 h 38"/>
                <a:gd name="T4" fmla="*/ 0 w 379"/>
                <a:gd name="T5" fmla="*/ 0 h 38"/>
                <a:gd name="T6" fmla="*/ 0 w 379"/>
                <a:gd name="T7" fmla="*/ 38 h 38"/>
                <a:gd name="T8" fmla="*/ 360 w 37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360" y="38"/>
                  </a:moveTo>
                  <a:lnTo>
                    <a:pt x="37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60" y="38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Freeform 30"/>
            <p:cNvSpPr/>
            <p:nvPr/>
          </p:nvSpPr>
          <p:spPr bwMode="auto">
            <a:xfrm>
              <a:off x="10120313" y="4141788"/>
              <a:ext cx="601663" cy="60325"/>
            </a:xfrm>
            <a:custGeom>
              <a:avLst/>
              <a:gdLst>
                <a:gd name="T0" fmla="*/ 0 w 379"/>
                <a:gd name="T1" fmla="*/ 0 h 38"/>
                <a:gd name="T2" fmla="*/ 0 w 379"/>
                <a:gd name="T3" fmla="*/ 38 h 38"/>
                <a:gd name="T4" fmla="*/ 379 w 379"/>
                <a:gd name="T5" fmla="*/ 38 h 38"/>
                <a:gd name="T6" fmla="*/ 360 w 379"/>
                <a:gd name="T7" fmla="*/ 0 h 38"/>
                <a:gd name="T8" fmla="*/ 0 w 37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0" y="0"/>
                  </a:moveTo>
                  <a:lnTo>
                    <a:pt x="0" y="38"/>
                  </a:lnTo>
                  <a:lnTo>
                    <a:pt x="379" y="38"/>
                  </a:lnTo>
                  <a:lnTo>
                    <a:pt x="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10090151" y="3781425"/>
              <a:ext cx="30163" cy="360363"/>
            </a:xfrm>
            <a:prstGeom prst="rect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10090151" y="3721100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0090151" y="4141788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支付宝小程序</a:t>
            </a:r>
            <a:endParaRPr 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2、续贷认证失败结果页面及可能的原因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0013" y="899441"/>
            <a:ext cx="618340" cy="556415"/>
            <a:chOff x="6206337" y="1716338"/>
            <a:chExt cx="1129848" cy="976773"/>
          </a:xfrm>
        </p:grpSpPr>
        <p:sp>
          <p:nvSpPr>
            <p:cNvPr id="27" name="Freeform 259"/>
            <p:cNvSpPr/>
            <p:nvPr/>
          </p:nvSpPr>
          <p:spPr bwMode="auto">
            <a:xfrm>
              <a:off x="6206337" y="1716338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59"/>
            <p:cNvSpPr/>
            <p:nvPr/>
          </p:nvSpPr>
          <p:spPr bwMode="auto">
            <a:xfrm>
              <a:off x="6616185" y="181286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F0F0F0">
                <a:lumMod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59"/>
            <p:cNvSpPr/>
            <p:nvPr/>
          </p:nvSpPr>
          <p:spPr bwMode="auto">
            <a:xfrm>
              <a:off x="6357402" y="197311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376495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37"/>
          <p:cNvSpPr txBox="1"/>
          <p:nvPr/>
        </p:nvSpPr>
        <p:spPr>
          <a:xfrm>
            <a:off x="6265545" y="2447290"/>
            <a:ext cx="4974590" cy="27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续贷认证失败提示“学生人脸无法识别”，说明支付宝端判定学生人（支付宝账户）、证（身份证）、脸（实人识别）三者信息不一致。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续贷学生可返回生源地学生在线系统重新生成二维码并支付宝APP扫码后再次扫脸验证。如反复不成功，则需按照提示去资助中心现场办理。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>
            <a:spLocks noChangeArrowheads="1"/>
          </p:cNvSpPr>
          <p:nvPr/>
        </p:nvSpPr>
        <p:spPr bwMode="auto">
          <a:xfrm>
            <a:off x="1413266" y="1639522"/>
            <a:ext cx="57713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续贷认证失败2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52491" y="2158274"/>
            <a:ext cx="392122" cy="543418"/>
            <a:chOff x="10029826" y="3660775"/>
            <a:chExt cx="692150" cy="903288"/>
          </a:xfrm>
        </p:grpSpPr>
        <p:sp>
          <p:nvSpPr>
            <p:cNvPr id="11" name="Freeform 27"/>
            <p:cNvSpPr/>
            <p:nvPr/>
          </p:nvSpPr>
          <p:spPr bwMode="auto">
            <a:xfrm>
              <a:off x="10090151" y="3781425"/>
              <a:ext cx="601663" cy="360363"/>
            </a:xfrm>
            <a:custGeom>
              <a:avLst/>
              <a:gdLst>
                <a:gd name="T0" fmla="*/ 379 w 379"/>
                <a:gd name="T1" fmla="*/ 0 h 227"/>
                <a:gd name="T2" fmla="*/ 0 w 379"/>
                <a:gd name="T3" fmla="*/ 0 h 227"/>
                <a:gd name="T4" fmla="*/ 0 w 379"/>
                <a:gd name="T5" fmla="*/ 227 h 227"/>
                <a:gd name="T6" fmla="*/ 379 w 379"/>
                <a:gd name="T7" fmla="*/ 227 h 227"/>
                <a:gd name="T8" fmla="*/ 322 w 379"/>
                <a:gd name="T9" fmla="*/ 114 h 227"/>
                <a:gd name="T10" fmla="*/ 379 w 379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" h="227">
                  <a:moveTo>
                    <a:pt x="379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379" y="227"/>
                  </a:lnTo>
                  <a:lnTo>
                    <a:pt x="322" y="114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29826" y="3660775"/>
              <a:ext cx="60325" cy="903288"/>
            </a:xfrm>
            <a:custGeom>
              <a:avLst/>
              <a:gdLst>
                <a:gd name="T0" fmla="*/ 8 w 16"/>
                <a:gd name="T1" fmla="*/ 240 h 240"/>
                <a:gd name="T2" fmla="*/ 0 w 16"/>
                <a:gd name="T3" fmla="*/ 232 h 240"/>
                <a:gd name="T4" fmla="*/ 0 w 16"/>
                <a:gd name="T5" fmla="*/ 8 h 240"/>
                <a:gd name="T6" fmla="*/ 8 w 16"/>
                <a:gd name="T7" fmla="*/ 0 h 240"/>
                <a:gd name="T8" fmla="*/ 16 w 16"/>
                <a:gd name="T9" fmla="*/ 8 h 240"/>
                <a:gd name="T10" fmla="*/ 16 w 16"/>
                <a:gd name="T11" fmla="*/ 232 h 240"/>
                <a:gd name="T12" fmla="*/ 8 w 1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0">
                  <a:moveTo>
                    <a:pt x="8" y="240"/>
                  </a:moveTo>
                  <a:cubicBezTo>
                    <a:pt x="4" y="240"/>
                    <a:pt x="0" y="236"/>
                    <a:pt x="0" y="2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236"/>
                    <a:pt x="12" y="240"/>
                    <a:pt x="8" y="240"/>
                  </a:cubicBezTo>
                  <a:close/>
                </a:path>
              </a:pathLst>
            </a:custGeom>
            <a:solidFill>
              <a:srgbClr val="46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10120313" y="3721100"/>
              <a:ext cx="601663" cy="60325"/>
            </a:xfrm>
            <a:custGeom>
              <a:avLst/>
              <a:gdLst>
                <a:gd name="T0" fmla="*/ 360 w 379"/>
                <a:gd name="T1" fmla="*/ 38 h 38"/>
                <a:gd name="T2" fmla="*/ 379 w 379"/>
                <a:gd name="T3" fmla="*/ 0 h 38"/>
                <a:gd name="T4" fmla="*/ 0 w 379"/>
                <a:gd name="T5" fmla="*/ 0 h 38"/>
                <a:gd name="T6" fmla="*/ 0 w 379"/>
                <a:gd name="T7" fmla="*/ 38 h 38"/>
                <a:gd name="T8" fmla="*/ 360 w 37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360" y="38"/>
                  </a:moveTo>
                  <a:lnTo>
                    <a:pt x="37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60" y="38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Freeform 30"/>
            <p:cNvSpPr/>
            <p:nvPr/>
          </p:nvSpPr>
          <p:spPr bwMode="auto">
            <a:xfrm>
              <a:off x="10120313" y="4141788"/>
              <a:ext cx="601663" cy="60325"/>
            </a:xfrm>
            <a:custGeom>
              <a:avLst/>
              <a:gdLst>
                <a:gd name="T0" fmla="*/ 0 w 379"/>
                <a:gd name="T1" fmla="*/ 0 h 38"/>
                <a:gd name="T2" fmla="*/ 0 w 379"/>
                <a:gd name="T3" fmla="*/ 38 h 38"/>
                <a:gd name="T4" fmla="*/ 379 w 379"/>
                <a:gd name="T5" fmla="*/ 38 h 38"/>
                <a:gd name="T6" fmla="*/ 360 w 379"/>
                <a:gd name="T7" fmla="*/ 0 h 38"/>
                <a:gd name="T8" fmla="*/ 0 w 37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0" y="0"/>
                  </a:moveTo>
                  <a:lnTo>
                    <a:pt x="0" y="38"/>
                  </a:lnTo>
                  <a:lnTo>
                    <a:pt x="379" y="38"/>
                  </a:lnTo>
                  <a:lnTo>
                    <a:pt x="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10090151" y="3781425"/>
              <a:ext cx="30163" cy="360363"/>
            </a:xfrm>
            <a:prstGeom prst="rect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10090151" y="3721100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0090151" y="4141788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8" descr="C:\Users\spark.wj\AppData\Roaming\DingTalk\410565451_v2\ImageFiles\4e\lALPD4d8p56S71bNA3zNAgc_519_8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3"/>
          <a:stretch>
            <a:fillRect/>
          </a:stretch>
        </p:blipFill>
        <p:spPr>
          <a:xfrm>
            <a:off x="2016125" y="2158365"/>
            <a:ext cx="2875915" cy="4051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支付宝小程序</a:t>
            </a:r>
            <a:endParaRPr 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2、续贷认证失败结果页面及可能的原因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0013" y="899441"/>
            <a:ext cx="618340" cy="556415"/>
            <a:chOff x="6206337" y="1716338"/>
            <a:chExt cx="1129848" cy="976773"/>
          </a:xfrm>
        </p:grpSpPr>
        <p:sp>
          <p:nvSpPr>
            <p:cNvPr id="27" name="Freeform 259"/>
            <p:cNvSpPr/>
            <p:nvPr/>
          </p:nvSpPr>
          <p:spPr bwMode="auto">
            <a:xfrm>
              <a:off x="6206337" y="1716338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59"/>
            <p:cNvSpPr/>
            <p:nvPr/>
          </p:nvSpPr>
          <p:spPr bwMode="auto">
            <a:xfrm>
              <a:off x="6616185" y="181286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F0F0F0">
                <a:lumMod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59"/>
            <p:cNvSpPr/>
            <p:nvPr/>
          </p:nvSpPr>
          <p:spPr bwMode="auto">
            <a:xfrm>
              <a:off x="6357402" y="197311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376495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37"/>
          <p:cNvSpPr txBox="1"/>
          <p:nvPr/>
        </p:nvSpPr>
        <p:spPr>
          <a:xfrm>
            <a:off x="6279515" y="3025775"/>
            <a:ext cx="4988560" cy="142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异常报错场景，包括人脸识别或者系统中的异常，此页面是支付宝端出现问题，续贷学生可按照要求重新扫描二维码进行人脸认证。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>
            <a:spLocks noChangeArrowheads="1"/>
          </p:cNvSpPr>
          <p:nvPr/>
        </p:nvSpPr>
        <p:spPr bwMode="auto">
          <a:xfrm>
            <a:off x="1413266" y="1639522"/>
            <a:ext cx="57713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2.3续贷认证失败3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52491" y="2699929"/>
            <a:ext cx="392122" cy="543418"/>
            <a:chOff x="10029826" y="3660775"/>
            <a:chExt cx="692150" cy="903288"/>
          </a:xfrm>
        </p:grpSpPr>
        <p:sp>
          <p:nvSpPr>
            <p:cNvPr id="11" name="Freeform 27"/>
            <p:cNvSpPr/>
            <p:nvPr/>
          </p:nvSpPr>
          <p:spPr bwMode="auto">
            <a:xfrm>
              <a:off x="10090151" y="3781425"/>
              <a:ext cx="601663" cy="360363"/>
            </a:xfrm>
            <a:custGeom>
              <a:avLst/>
              <a:gdLst>
                <a:gd name="T0" fmla="*/ 379 w 379"/>
                <a:gd name="T1" fmla="*/ 0 h 227"/>
                <a:gd name="T2" fmla="*/ 0 w 379"/>
                <a:gd name="T3" fmla="*/ 0 h 227"/>
                <a:gd name="T4" fmla="*/ 0 w 379"/>
                <a:gd name="T5" fmla="*/ 227 h 227"/>
                <a:gd name="T6" fmla="*/ 379 w 379"/>
                <a:gd name="T7" fmla="*/ 227 h 227"/>
                <a:gd name="T8" fmla="*/ 322 w 379"/>
                <a:gd name="T9" fmla="*/ 114 h 227"/>
                <a:gd name="T10" fmla="*/ 379 w 379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" h="227">
                  <a:moveTo>
                    <a:pt x="379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379" y="227"/>
                  </a:lnTo>
                  <a:lnTo>
                    <a:pt x="322" y="114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29826" y="3660775"/>
              <a:ext cx="60325" cy="903288"/>
            </a:xfrm>
            <a:custGeom>
              <a:avLst/>
              <a:gdLst>
                <a:gd name="T0" fmla="*/ 8 w 16"/>
                <a:gd name="T1" fmla="*/ 240 h 240"/>
                <a:gd name="T2" fmla="*/ 0 w 16"/>
                <a:gd name="T3" fmla="*/ 232 h 240"/>
                <a:gd name="T4" fmla="*/ 0 w 16"/>
                <a:gd name="T5" fmla="*/ 8 h 240"/>
                <a:gd name="T6" fmla="*/ 8 w 16"/>
                <a:gd name="T7" fmla="*/ 0 h 240"/>
                <a:gd name="T8" fmla="*/ 16 w 16"/>
                <a:gd name="T9" fmla="*/ 8 h 240"/>
                <a:gd name="T10" fmla="*/ 16 w 16"/>
                <a:gd name="T11" fmla="*/ 232 h 240"/>
                <a:gd name="T12" fmla="*/ 8 w 1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0">
                  <a:moveTo>
                    <a:pt x="8" y="240"/>
                  </a:moveTo>
                  <a:cubicBezTo>
                    <a:pt x="4" y="240"/>
                    <a:pt x="0" y="236"/>
                    <a:pt x="0" y="2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236"/>
                    <a:pt x="12" y="240"/>
                    <a:pt x="8" y="240"/>
                  </a:cubicBezTo>
                  <a:close/>
                </a:path>
              </a:pathLst>
            </a:custGeom>
            <a:solidFill>
              <a:srgbClr val="46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10120313" y="3721100"/>
              <a:ext cx="601663" cy="60325"/>
            </a:xfrm>
            <a:custGeom>
              <a:avLst/>
              <a:gdLst>
                <a:gd name="T0" fmla="*/ 360 w 379"/>
                <a:gd name="T1" fmla="*/ 38 h 38"/>
                <a:gd name="T2" fmla="*/ 379 w 379"/>
                <a:gd name="T3" fmla="*/ 0 h 38"/>
                <a:gd name="T4" fmla="*/ 0 w 379"/>
                <a:gd name="T5" fmla="*/ 0 h 38"/>
                <a:gd name="T6" fmla="*/ 0 w 379"/>
                <a:gd name="T7" fmla="*/ 38 h 38"/>
                <a:gd name="T8" fmla="*/ 360 w 37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360" y="38"/>
                  </a:moveTo>
                  <a:lnTo>
                    <a:pt x="37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60" y="38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Freeform 30"/>
            <p:cNvSpPr/>
            <p:nvPr/>
          </p:nvSpPr>
          <p:spPr bwMode="auto">
            <a:xfrm>
              <a:off x="10120313" y="4141788"/>
              <a:ext cx="601663" cy="60325"/>
            </a:xfrm>
            <a:custGeom>
              <a:avLst/>
              <a:gdLst>
                <a:gd name="T0" fmla="*/ 0 w 379"/>
                <a:gd name="T1" fmla="*/ 0 h 38"/>
                <a:gd name="T2" fmla="*/ 0 w 379"/>
                <a:gd name="T3" fmla="*/ 38 h 38"/>
                <a:gd name="T4" fmla="*/ 379 w 379"/>
                <a:gd name="T5" fmla="*/ 38 h 38"/>
                <a:gd name="T6" fmla="*/ 360 w 379"/>
                <a:gd name="T7" fmla="*/ 0 h 38"/>
                <a:gd name="T8" fmla="*/ 0 w 37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0" y="0"/>
                  </a:moveTo>
                  <a:lnTo>
                    <a:pt x="0" y="38"/>
                  </a:lnTo>
                  <a:lnTo>
                    <a:pt x="379" y="38"/>
                  </a:lnTo>
                  <a:lnTo>
                    <a:pt x="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10090151" y="3781425"/>
              <a:ext cx="30163" cy="360363"/>
            </a:xfrm>
            <a:prstGeom prst="rect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10090151" y="3721100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0090151" y="4141788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4"/>
          <p:cNvPicPr>
            <a:picLocks noChangeAspect="1"/>
          </p:cNvPicPr>
          <p:nvPr/>
        </p:nvPicPr>
        <p:blipFill>
          <a:blip r:embed="rId2"/>
          <a:srcRect t="2940" b="23857"/>
          <a:stretch>
            <a:fillRect/>
          </a:stretch>
        </p:blipFill>
        <p:spPr>
          <a:xfrm>
            <a:off x="1719580" y="2230755"/>
            <a:ext cx="2713990" cy="316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支付宝小程序</a:t>
            </a:r>
            <a:endParaRPr 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2、续贷认证失败结果页面及可能的原因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0013" y="899441"/>
            <a:ext cx="618340" cy="556415"/>
            <a:chOff x="6206337" y="1716338"/>
            <a:chExt cx="1129848" cy="976773"/>
          </a:xfrm>
        </p:grpSpPr>
        <p:sp>
          <p:nvSpPr>
            <p:cNvPr id="27" name="Freeform 259"/>
            <p:cNvSpPr/>
            <p:nvPr/>
          </p:nvSpPr>
          <p:spPr bwMode="auto">
            <a:xfrm>
              <a:off x="6206337" y="1716338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59"/>
            <p:cNvSpPr/>
            <p:nvPr/>
          </p:nvSpPr>
          <p:spPr bwMode="auto">
            <a:xfrm>
              <a:off x="6616185" y="181286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F0F0F0">
                <a:lumMod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59"/>
            <p:cNvSpPr/>
            <p:nvPr/>
          </p:nvSpPr>
          <p:spPr bwMode="auto">
            <a:xfrm>
              <a:off x="6357402" y="197311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376495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37"/>
          <p:cNvSpPr txBox="1"/>
          <p:nvPr/>
        </p:nvSpPr>
        <p:spPr>
          <a:xfrm>
            <a:off x="6308090" y="3308350"/>
            <a:ext cx="4989195" cy="142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续贷认证失败提示“系统出错”，一般属于接口报错，问题提交后总行会协调支付宝开展问题查找与修复，可告知学生等待处理结果或直接转线下处理。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>
            <a:spLocks noChangeArrowheads="1"/>
          </p:cNvSpPr>
          <p:nvPr/>
        </p:nvSpPr>
        <p:spPr bwMode="auto">
          <a:xfrm>
            <a:off x="1413266" y="1639522"/>
            <a:ext cx="57713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2.3续贷认证失败4（该问题出现的几率极低）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67096" y="2892334"/>
            <a:ext cx="392122" cy="543418"/>
            <a:chOff x="10029826" y="3660775"/>
            <a:chExt cx="692150" cy="903288"/>
          </a:xfrm>
        </p:grpSpPr>
        <p:sp>
          <p:nvSpPr>
            <p:cNvPr id="11" name="Freeform 27"/>
            <p:cNvSpPr/>
            <p:nvPr/>
          </p:nvSpPr>
          <p:spPr bwMode="auto">
            <a:xfrm>
              <a:off x="10090151" y="3781425"/>
              <a:ext cx="601663" cy="360363"/>
            </a:xfrm>
            <a:custGeom>
              <a:avLst/>
              <a:gdLst>
                <a:gd name="T0" fmla="*/ 379 w 379"/>
                <a:gd name="T1" fmla="*/ 0 h 227"/>
                <a:gd name="T2" fmla="*/ 0 w 379"/>
                <a:gd name="T3" fmla="*/ 0 h 227"/>
                <a:gd name="T4" fmla="*/ 0 w 379"/>
                <a:gd name="T5" fmla="*/ 227 h 227"/>
                <a:gd name="T6" fmla="*/ 379 w 379"/>
                <a:gd name="T7" fmla="*/ 227 h 227"/>
                <a:gd name="T8" fmla="*/ 322 w 379"/>
                <a:gd name="T9" fmla="*/ 114 h 227"/>
                <a:gd name="T10" fmla="*/ 379 w 379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" h="227">
                  <a:moveTo>
                    <a:pt x="379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379" y="227"/>
                  </a:lnTo>
                  <a:lnTo>
                    <a:pt x="322" y="114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29826" y="3660775"/>
              <a:ext cx="60325" cy="903288"/>
            </a:xfrm>
            <a:custGeom>
              <a:avLst/>
              <a:gdLst>
                <a:gd name="T0" fmla="*/ 8 w 16"/>
                <a:gd name="T1" fmla="*/ 240 h 240"/>
                <a:gd name="T2" fmla="*/ 0 w 16"/>
                <a:gd name="T3" fmla="*/ 232 h 240"/>
                <a:gd name="T4" fmla="*/ 0 w 16"/>
                <a:gd name="T5" fmla="*/ 8 h 240"/>
                <a:gd name="T6" fmla="*/ 8 w 16"/>
                <a:gd name="T7" fmla="*/ 0 h 240"/>
                <a:gd name="T8" fmla="*/ 16 w 16"/>
                <a:gd name="T9" fmla="*/ 8 h 240"/>
                <a:gd name="T10" fmla="*/ 16 w 16"/>
                <a:gd name="T11" fmla="*/ 232 h 240"/>
                <a:gd name="T12" fmla="*/ 8 w 1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0">
                  <a:moveTo>
                    <a:pt x="8" y="240"/>
                  </a:moveTo>
                  <a:cubicBezTo>
                    <a:pt x="4" y="240"/>
                    <a:pt x="0" y="236"/>
                    <a:pt x="0" y="2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236"/>
                    <a:pt x="12" y="240"/>
                    <a:pt x="8" y="240"/>
                  </a:cubicBezTo>
                  <a:close/>
                </a:path>
              </a:pathLst>
            </a:custGeom>
            <a:solidFill>
              <a:srgbClr val="46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10120313" y="3721100"/>
              <a:ext cx="601663" cy="60325"/>
            </a:xfrm>
            <a:custGeom>
              <a:avLst/>
              <a:gdLst>
                <a:gd name="T0" fmla="*/ 360 w 379"/>
                <a:gd name="T1" fmla="*/ 38 h 38"/>
                <a:gd name="T2" fmla="*/ 379 w 379"/>
                <a:gd name="T3" fmla="*/ 0 h 38"/>
                <a:gd name="T4" fmla="*/ 0 w 379"/>
                <a:gd name="T5" fmla="*/ 0 h 38"/>
                <a:gd name="T6" fmla="*/ 0 w 379"/>
                <a:gd name="T7" fmla="*/ 38 h 38"/>
                <a:gd name="T8" fmla="*/ 360 w 37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360" y="38"/>
                  </a:moveTo>
                  <a:lnTo>
                    <a:pt x="37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60" y="38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Freeform 30"/>
            <p:cNvSpPr/>
            <p:nvPr/>
          </p:nvSpPr>
          <p:spPr bwMode="auto">
            <a:xfrm>
              <a:off x="10120313" y="4141788"/>
              <a:ext cx="601663" cy="60325"/>
            </a:xfrm>
            <a:custGeom>
              <a:avLst/>
              <a:gdLst>
                <a:gd name="T0" fmla="*/ 0 w 379"/>
                <a:gd name="T1" fmla="*/ 0 h 38"/>
                <a:gd name="T2" fmla="*/ 0 w 379"/>
                <a:gd name="T3" fmla="*/ 38 h 38"/>
                <a:gd name="T4" fmla="*/ 379 w 379"/>
                <a:gd name="T5" fmla="*/ 38 h 38"/>
                <a:gd name="T6" fmla="*/ 360 w 379"/>
                <a:gd name="T7" fmla="*/ 0 h 38"/>
                <a:gd name="T8" fmla="*/ 0 w 37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0" y="0"/>
                  </a:moveTo>
                  <a:lnTo>
                    <a:pt x="0" y="38"/>
                  </a:lnTo>
                  <a:lnTo>
                    <a:pt x="379" y="38"/>
                  </a:lnTo>
                  <a:lnTo>
                    <a:pt x="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10090151" y="3781425"/>
              <a:ext cx="30163" cy="360363"/>
            </a:xfrm>
            <a:prstGeom prst="rect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10090151" y="3721100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0090151" y="4141788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9" descr="C:\Users\spark.wj\AppData\Roaming\DingTalk\410565451_v2\ImageFiles\ac\lALPD3lGrQuaKBDNA3rNAiE_545_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9810" y="2144395"/>
            <a:ext cx="2462530" cy="402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88800" y="2735995"/>
            <a:ext cx="6938645" cy="1414145"/>
            <a:chOff x="4585515" y="1054863"/>
            <a:chExt cx="6938645" cy="141414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8225" y="1085343"/>
              <a:ext cx="4305935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生源地学生在线系统</a:t>
              </a:r>
              <a:endParaRPr lang="zh-CN" altLang="en-US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452438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5300353" y="3652270"/>
            <a:ext cx="6000547" cy="953135"/>
            <a:chOff x="6594354" y="4489777"/>
            <a:chExt cx="6000547" cy="953135"/>
          </a:xfrm>
        </p:grpSpPr>
        <p:sp>
          <p:nvSpPr>
            <p:cNvPr id="31" name="等腰三角形 30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17923" y="4489777"/>
              <a:ext cx="5376978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8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学生在线</a:t>
              </a:r>
              <a:r>
                <a:rPr lang="zh-CN" altLang="en-US" sz="28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r>
                <a:rPr sz="28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登陆地址</a:t>
              </a:r>
              <a:r>
                <a:rPr 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https://www.sls.cdb.com.cn</a:t>
              </a:r>
              <a:endParaRPr sz="2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9070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1.登陆学生在线服务系统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   </a:t>
            </a:r>
            <a:r>
              <a:rPr 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学生可采用</a:t>
            </a:r>
            <a:r>
              <a:rPr 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账号密码</a:t>
            </a:r>
            <a:r>
              <a:rPr 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登陆，也可采取</a:t>
            </a:r>
            <a:r>
              <a:rPr 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手机号</a:t>
            </a:r>
            <a:r>
              <a:rPr 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登录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。）</a:t>
            </a:r>
            <a:endPara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985172"/>
            <a:ext cx="473051" cy="5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1617345"/>
            <a:ext cx="6791960" cy="3281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37"/>
          <p:cNvSpPr txBox="1"/>
          <p:nvPr/>
        </p:nvSpPr>
        <p:spPr>
          <a:xfrm>
            <a:off x="1508125" y="4899025"/>
            <a:ext cx="8423275" cy="142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手机登录注意事项：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a)同一个手机号每天发送验证码次数限制在5次，超过次数后，需明天再操作；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b)验证码收到后，有效期5分钟，过期失效；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ts val="2600"/>
              </a:lnSpc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c)验证码收到后，在有效期内，输入次数错误超过3次，验证码失效；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2.登录在线系统后，点击‘申请贷款’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0013" y="899441"/>
            <a:ext cx="618340" cy="556415"/>
            <a:chOff x="6206337" y="1716338"/>
            <a:chExt cx="1129848" cy="976773"/>
          </a:xfrm>
        </p:grpSpPr>
        <p:sp>
          <p:nvSpPr>
            <p:cNvPr id="27" name="Freeform 259"/>
            <p:cNvSpPr/>
            <p:nvPr/>
          </p:nvSpPr>
          <p:spPr bwMode="auto">
            <a:xfrm>
              <a:off x="6206337" y="1716338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59"/>
            <p:cNvSpPr/>
            <p:nvPr/>
          </p:nvSpPr>
          <p:spPr bwMode="auto">
            <a:xfrm>
              <a:off x="6616185" y="181286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F0F0F0">
                <a:lumMod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59"/>
            <p:cNvSpPr/>
            <p:nvPr/>
          </p:nvSpPr>
          <p:spPr bwMode="auto">
            <a:xfrm>
              <a:off x="6357402" y="1973111"/>
              <a:ext cx="720000" cy="720000"/>
            </a:xfrm>
            <a:custGeom>
              <a:avLst/>
              <a:gdLst>
                <a:gd name="T0" fmla="*/ 343 w 344"/>
                <a:gd name="T1" fmla="*/ 307 h 323"/>
                <a:gd name="T2" fmla="*/ 343 w 344"/>
                <a:gd name="T3" fmla="*/ 276 h 323"/>
                <a:gd name="T4" fmla="*/ 333 w 344"/>
                <a:gd name="T5" fmla="*/ 247 h 323"/>
                <a:gd name="T6" fmla="*/ 226 w 344"/>
                <a:gd name="T7" fmla="*/ 199 h 323"/>
                <a:gd name="T8" fmla="*/ 225 w 344"/>
                <a:gd name="T9" fmla="*/ 197 h 323"/>
                <a:gd name="T10" fmla="*/ 218 w 344"/>
                <a:gd name="T11" fmla="*/ 187 h 323"/>
                <a:gd name="T12" fmla="*/ 218 w 344"/>
                <a:gd name="T13" fmla="*/ 177 h 323"/>
                <a:gd name="T14" fmla="*/ 245 w 344"/>
                <a:gd name="T15" fmla="*/ 126 h 323"/>
                <a:gd name="T16" fmla="*/ 245 w 344"/>
                <a:gd name="T17" fmla="*/ 127 h 323"/>
                <a:gd name="T18" fmla="*/ 263 w 344"/>
                <a:gd name="T19" fmla="*/ 107 h 323"/>
                <a:gd name="T20" fmla="*/ 252 w 344"/>
                <a:gd name="T21" fmla="*/ 82 h 323"/>
                <a:gd name="T22" fmla="*/ 252 w 344"/>
                <a:gd name="T23" fmla="*/ 83 h 323"/>
                <a:gd name="T24" fmla="*/ 252 w 344"/>
                <a:gd name="T25" fmla="*/ 79 h 323"/>
                <a:gd name="T26" fmla="*/ 172 w 344"/>
                <a:gd name="T27" fmla="*/ 0 h 323"/>
                <a:gd name="T28" fmla="*/ 92 w 344"/>
                <a:gd name="T29" fmla="*/ 79 h 323"/>
                <a:gd name="T30" fmla="*/ 92 w 344"/>
                <a:gd name="T31" fmla="*/ 82 h 323"/>
                <a:gd name="T32" fmla="*/ 80 w 344"/>
                <a:gd name="T33" fmla="*/ 107 h 323"/>
                <a:gd name="T34" fmla="*/ 99 w 344"/>
                <a:gd name="T35" fmla="*/ 127 h 323"/>
                <a:gd name="T36" fmla="*/ 98 w 344"/>
                <a:gd name="T37" fmla="*/ 127 h 323"/>
                <a:gd name="T38" fmla="*/ 126 w 344"/>
                <a:gd name="T39" fmla="*/ 178 h 323"/>
                <a:gd name="T40" fmla="*/ 126 w 344"/>
                <a:gd name="T41" fmla="*/ 187 h 323"/>
                <a:gd name="T42" fmla="*/ 119 w 344"/>
                <a:gd name="T43" fmla="*/ 198 h 323"/>
                <a:gd name="T44" fmla="*/ 118 w 344"/>
                <a:gd name="T45" fmla="*/ 199 h 323"/>
                <a:gd name="T46" fmla="*/ 11 w 344"/>
                <a:gd name="T47" fmla="*/ 247 h 323"/>
                <a:gd name="T48" fmla="*/ 1 w 344"/>
                <a:gd name="T49" fmla="*/ 276 h 323"/>
                <a:gd name="T50" fmla="*/ 1 w 344"/>
                <a:gd name="T51" fmla="*/ 307 h 323"/>
                <a:gd name="T52" fmla="*/ 18 w 344"/>
                <a:gd name="T53" fmla="*/ 323 h 323"/>
                <a:gd name="T54" fmla="*/ 326 w 344"/>
                <a:gd name="T55" fmla="*/ 323 h 323"/>
                <a:gd name="T56" fmla="*/ 343 w 344"/>
                <a:gd name="T57" fmla="*/ 30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23">
                  <a:moveTo>
                    <a:pt x="343" y="307"/>
                  </a:move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44" y="258"/>
                    <a:pt x="333" y="247"/>
                  </a:cubicBezTo>
                  <a:cubicBezTo>
                    <a:pt x="326" y="240"/>
                    <a:pt x="270" y="217"/>
                    <a:pt x="226" y="199"/>
                  </a:cubicBezTo>
                  <a:cubicBezTo>
                    <a:pt x="226" y="198"/>
                    <a:pt x="226" y="198"/>
                    <a:pt x="225" y="197"/>
                  </a:cubicBezTo>
                  <a:cubicBezTo>
                    <a:pt x="224" y="193"/>
                    <a:pt x="221" y="190"/>
                    <a:pt x="218" y="187"/>
                  </a:cubicBezTo>
                  <a:cubicBezTo>
                    <a:pt x="218" y="184"/>
                    <a:pt x="218" y="180"/>
                    <a:pt x="218" y="177"/>
                  </a:cubicBezTo>
                  <a:cubicBezTo>
                    <a:pt x="231" y="164"/>
                    <a:pt x="240" y="146"/>
                    <a:pt x="245" y="126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28"/>
                    <a:pt x="261" y="119"/>
                    <a:pt x="263" y="107"/>
                  </a:cubicBezTo>
                  <a:cubicBezTo>
                    <a:pt x="265" y="95"/>
                    <a:pt x="260" y="84"/>
                    <a:pt x="252" y="82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1"/>
                    <a:pt x="252" y="80"/>
                    <a:pt x="252" y="79"/>
                  </a:cubicBezTo>
                  <a:cubicBezTo>
                    <a:pt x="252" y="25"/>
                    <a:pt x="225" y="0"/>
                    <a:pt x="172" y="0"/>
                  </a:cubicBezTo>
                  <a:cubicBezTo>
                    <a:pt x="118" y="0"/>
                    <a:pt x="92" y="25"/>
                    <a:pt x="92" y="79"/>
                  </a:cubicBezTo>
                  <a:cubicBezTo>
                    <a:pt x="92" y="80"/>
                    <a:pt x="92" y="81"/>
                    <a:pt x="92" y="82"/>
                  </a:cubicBezTo>
                  <a:cubicBezTo>
                    <a:pt x="84" y="84"/>
                    <a:pt x="79" y="95"/>
                    <a:pt x="80" y="107"/>
                  </a:cubicBezTo>
                  <a:cubicBezTo>
                    <a:pt x="82" y="119"/>
                    <a:pt x="90" y="128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4" y="147"/>
                    <a:pt x="113" y="165"/>
                    <a:pt x="126" y="178"/>
                  </a:cubicBezTo>
                  <a:cubicBezTo>
                    <a:pt x="126" y="181"/>
                    <a:pt x="126" y="184"/>
                    <a:pt x="126" y="187"/>
                  </a:cubicBezTo>
                  <a:cubicBezTo>
                    <a:pt x="123" y="190"/>
                    <a:pt x="120" y="193"/>
                    <a:pt x="119" y="198"/>
                  </a:cubicBezTo>
                  <a:cubicBezTo>
                    <a:pt x="119" y="198"/>
                    <a:pt x="118" y="198"/>
                    <a:pt x="118" y="199"/>
                  </a:cubicBezTo>
                  <a:cubicBezTo>
                    <a:pt x="74" y="217"/>
                    <a:pt x="18" y="240"/>
                    <a:pt x="11" y="247"/>
                  </a:cubicBezTo>
                  <a:cubicBezTo>
                    <a:pt x="0" y="258"/>
                    <a:pt x="1" y="276"/>
                    <a:pt x="1" y="276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23"/>
                    <a:pt x="18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44" y="323"/>
                    <a:pt x="343" y="307"/>
                    <a:pt x="343" y="307"/>
                  </a:cubicBezTo>
                  <a:close/>
                </a:path>
              </a:pathLst>
            </a:custGeom>
            <a:solidFill>
              <a:srgbClr val="376495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55" y="1741170"/>
            <a:ext cx="7545705" cy="4018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3.续贷学生点击‘贷款申请’，会弹出短信验证界面。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37"/>
          <p:cNvSpPr txBox="1"/>
          <p:nvPr/>
        </p:nvSpPr>
        <p:spPr>
          <a:xfrm>
            <a:off x="1329055" y="5152390"/>
            <a:ext cx="8338820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注：该步操作为强制性操作，确保学生操作手机号码与系统所留手机号码保持一致，后续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贷款申请成功短信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回执验证码短信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均发送到该手机号码。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98196" y="1064169"/>
            <a:ext cx="392122" cy="543418"/>
            <a:chOff x="10029826" y="3660775"/>
            <a:chExt cx="692150" cy="903288"/>
          </a:xfrm>
        </p:grpSpPr>
        <p:sp>
          <p:nvSpPr>
            <p:cNvPr id="31" name="Freeform 27"/>
            <p:cNvSpPr/>
            <p:nvPr/>
          </p:nvSpPr>
          <p:spPr bwMode="auto">
            <a:xfrm>
              <a:off x="10090151" y="3781425"/>
              <a:ext cx="601663" cy="360363"/>
            </a:xfrm>
            <a:custGeom>
              <a:avLst/>
              <a:gdLst>
                <a:gd name="T0" fmla="*/ 379 w 379"/>
                <a:gd name="T1" fmla="*/ 0 h 227"/>
                <a:gd name="T2" fmla="*/ 0 w 379"/>
                <a:gd name="T3" fmla="*/ 0 h 227"/>
                <a:gd name="T4" fmla="*/ 0 w 379"/>
                <a:gd name="T5" fmla="*/ 227 h 227"/>
                <a:gd name="T6" fmla="*/ 379 w 379"/>
                <a:gd name="T7" fmla="*/ 227 h 227"/>
                <a:gd name="T8" fmla="*/ 322 w 379"/>
                <a:gd name="T9" fmla="*/ 114 h 227"/>
                <a:gd name="T10" fmla="*/ 379 w 379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" h="227">
                  <a:moveTo>
                    <a:pt x="379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379" y="227"/>
                  </a:lnTo>
                  <a:lnTo>
                    <a:pt x="322" y="114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29826" y="3660775"/>
              <a:ext cx="60325" cy="903288"/>
            </a:xfrm>
            <a:custGeom>
              <a:avLst/>
              <a:gdLst>
                <a:gd name="T0" fmla="*/ 8 w 16"/>
                <a:gd name="T1" fmla="*/ 240 h 240"/>
                <a:gd name="T2" fmla="*/ 0 w 16"/>
                <a:gd name="T3" fmla="*/ 232 h 240"/>
                <a:gd name="T4" fmla="*/ 0 w 16"/>
                <a:gd name="T5" fmla="*/ 8 h 240"/>
                <a:gd name="T6" fmla="*/ 8 w 16"/>
                <a:gd name="T7" fmla="*/ 0 h 240"/>
                <a:gd name="T8" fmla="*/ 16 w 16"/>
                <a:gd name="T9" fmla="*/ 8 h 240"/>
                <a:gd name="T10" fmla="*/ 16 w 16"/>
                <a:gd name="T11" fmla="*/ 232 h 240"/>
                <a:gd name="T12" fmla="*/ 8 w 1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0">
                  <a:moveTo>
                    <a:pt x="8" y="240"/>
                  </a:moveTo>
                  <a:cubicBezTo>
                    <a:pt x="4" y="240"/>
                    <a:pt x="0" y="236"/>
                    <a:pt x="0" y="2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236"/>
                    <a:pt x="12" y="240"/>
                    <a:pt x="8" y="240"/>
                  </a:cubicBezTo>
                  <a:close/>
                </a:path>
              </a:pathLst>
            </a:custGeom>
            <a:solidFill>
              <a:srgbClr val="46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0120313" y="3721100"/>
              <a:ext cx="601663" cy="60325"/>
            </a:xfrm>
            <a:custGeom>
              <a:avLst/>
              <a:gdLst>
                <a:gd name="T0" fmla="*/ 360 w 379"/>
                <a:gd name="T1" fmla="*/ 38 h 38"/>
                <a:gd name="T2" fmla="*/ 379 w 379"/>
                <a:gd name="T3" fmla="*/ 0 h 38"/>
                <a:gd name="T4" fmla="*/ 0 w 379"/>
                <a:gd name="T5" fmla="*/ 0 h 38"/>
                <a:gd name="T6" fmla="*/ 0 w 379"/>
                <a:gd name="T7" fmla="*/ 38 h 38"/>
                <a:gd name="T8" fmla="*/ 360 w 37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360" y="38"/>
                  </a:moveTo>
                  <a:lnTo>
                    <a:pt x="37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60" y="38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0120313" y="4141788"/>
              <a:ext cx="601663" cy="60325"/>
            </a:xfrm>
            <a:custGeom>
              <a:avLst/>
              <a:gdLst>
                <a:gd name="T0" fmla="*/ 0 w 379"/>
                <a:gd name="T1" fmla="*/ 0 h 38"/>
                <a:gd name="T2" fmla="*/ 0 w 379"/>
                <a:gd name="T3" fmla="*/ 38 h 38"/>
                <a:gd name="T4" fmla="*/ 379 w 379"/>
                <a:gd name="T5" fmla="*/ 38 h 38"/>
                <a:gd name="T6" fmla="*/ 360 w 379"/>
                <a:gd name="T7" fmla="*/ 0 h 38"/>
                <a:gd name="T8" fmla="*/ 0 w 37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">
                  <a:moveTo>
                    <a:pt x="0" y="0"/>
                  </a:moveTo>
                  <a:lnTo>
                    <a:pt x="0" y="38"/>
                  </a:lnTo>
                  <a:lnTo>
                    <a:pt x="379" y="38"/>
                  </a:lnTo>
                  <a:lnTo>
                    <a:pt x="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0090151" y="3781425"/>
              <a:ext cx="30163" cy="360363"/>
            </a:xfrm>
            <a:prstGeom prst="rect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0090151" y="3721100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0090151" y="4141788"/>
              <a:ext cx="30163" cy="60325"/>
            </a:xfrm>
            <a:prstGeom prst="rect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5" y="1607820"/>
            <a:ext cx="7037070" cy="3507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931545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通过验证后点击“确定”会进入续贷申请界面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9" name="Freeform 13"/>
          <p:cNvSpPr>
            <a:spLocks noEditPoints="1"/>
          </p:cNvSpPr>
          <p:nvPr/>
        </p:nvSpPr>
        <p:spPr bwMode="auto">
          <a:xfrm>
            <a:off x="473757" y="771063"/>
            <a:ext cx="576000" cy="720000"/>
          </a:xfrm>
          <a:custGeom>
            <a:avLst/>
            <a:gdLst>
              <a:gd name="T0" fmla="*/ 28 w 612"/>
              <a:gd name="T1" fmla="*/ 504 h 759"/>
              <a:gd name="T2" fmla="*/ 148 w 612"/>
              <a:gd name="T3" fmla="*/ 514 h 759"/>
              <a:gd name="T4" fmla="*/ 179 w 612"/>
              <a:gd name="T5" fmla="*/ 488 h 759"/>
              <a:gd name="T6" fmla="*/ 184 w 612"/>
              <a:gd name="T7" fmla="*/ 423 h 759"/>
              <a:gd name="T8" fmla="*/ 158 w 612"/>
              <a:gd name="T9" fmla="*/ 392 h 759"/>
              <a:gd name="T10" fmla="*/ 38 w 612"/>
              <a:gd name="T11" fmla="*/ 381 h 759"/>
              <a:gd name="T12" fmla="*/ 7 w 612"/>
              <a:gd name="T13" fmla="*/ 407 h 759"/>
              <a:gd name="T14" fmla="*/ 2 w 612"/>
              <a:gd name="T15" fmla="*/ 473 h 759"/>
              <a:gd name="T16" fmla="*/ 28 w 612"/>
              <a:gd name="T17" fmla="*/ 504 h 759"/>
              <a:gd name="T18" fmla="*/ 157 w 612"/>
              <a:gd name="T19" fmla="*/ 669 h 759"/>
              <a:gd name="T20" fmla="*/ 254 w 612"/>
              <a:gd name="T21" fmla="*/ 487 h 759"/>
              <a:gd name="T22" fmla="*/ 334 w 612"/>
              <a:gd name="T23" fmla="*/ 512 h 759"/>
              <a:gd name="T24" fmla="*/ 342 w 612"/>
              <a:gd name="T25" fmla="*/ 515 h 759"/>
              <a:gd name="T26" fmla="*/ 216 w 612"/>
              <a:gd name="T27" fmla="*/ 722 h 759"/>
              <a:gd name="T28" fmla="*/ 157 w 612"/>
              <a:gd name="T29" fmla="*/ 669 h 759"/>
              <a:gd name="T30" fmla="*/ 379 w 612"/>
              <a:gd name="T31" fmla="*/ 7 h 759"/>
              <a:gd name="T32" fmla="*/ 426 w 612"/>
              <a:gd name="T33" fmla="*/ 84 h 759"/>
              <a:gd name="T34" fmla="*/ 349 w 612"/>
              <a:gd name="T35" fmla="*/ 150 h 759"/>
              <a:gd name="T36" fmla="*/ 304 w 612"/>
              <a:gd name="T37" fmla="*/ 59 h 759"/>
              <a:gd name="T38" fmla="*/ 379 w 612"/>
              <a:gd name="T39" fmla="*/ 7 h 759"/>
              <a:gd name="T40" fmla="*/ 371 w 612"/>
              <a:gd name="T41" fmla="*/ 183 h 759"/>
              <a:gd name="T42" fmla="*/ 403 w 612"/>
              <a:gd name="T43" fmla="*/ 199 h 759"/>
              <a:gd name="T44" fmla="*/ 574 w 612"/>
              <a:gd name="T45" fmla="*/ 278 h 759"/>
              <a:gd name="T46" fmla="*/ 579 w 612"/>
              <a:gd name="T47" fmla="*/ 341 h 759"/>
              <a:gd name="T48" fmla="*/ 398 w 612"/>
              <a:gd name="T49" fmla="*/ 296 h 759"/>
              <a:gd name="T50" fmla="*/ 381 w 612"/>
              <a:gd name="T51" fmla="*/ 385 h 759"/>
              <a:gd name="T52" fmla="*/ 390 w 612"/>
              <a:gd name="T53" fmla="*/ 402 h 759"/>
              <a:gd name="T54" fmla="*/ 561 w 612"/>
              <a:gd name="T55" fmla="*/ 593 h 759"/>
              <a:gd name="T56" fmla="*/ 489 w 612"/>
              <a:gd name="T57" fmla="*/ 626 h 759"/>
              <a:gd name="T58" fmla="*/ 233 w 612"/>
              <a:gd name="T59" fmla="*/ 447 h 759"/>
              <a:gd name="T60" fmla="*/ 203 w 612"/>
              <a:gd name="T61" fmla="*/ 392 h 759"/>
              <a:gd name="T62" fmla="*/ 231 w 612"/>
              <a:gd name="T63" fmla="*/ 239 h 759"/>
              <a:gd name="T64" fmla="*/ 157 w 612"/>
              <a:gd name="T65" fmla="*/ 344 h 759"/>
              <a:gd name="T66" fmla="*/ 95 w 612"/>
              <a:gd name="T67" fmla="*/ 332 h 759"/>
              <a:gd name="T68" fmla="*/ 247 w 612"/>
              <a:gd name="T69" fmla="*/ 155 h 759"/>
              <a:gd name="T70" fmla="*/ 313 w 612"/>
              <a:gd name="T71" fmla="*/ 163 h 759"/>
              <a:gd name="T72" fmla="*/ 349 w 612"/>
              <a:gd name="T73" fmla="*/ 227 h 759"/>
              <a:gd name="T74" fmla="*/ 371 w 612"/>
              <a:gd name="T75" fmla="*/ 18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2" h="759">
                <a:moveTo>
                  <a:pt x="28" y="504"/>
                </a:moveTo>
                <a:cubicBezTo>
                  <a:pt x="148" y="514"/>
                  <a:pt x="148" y="514"/>
                  <a:pt x="148" y="514"/>
                </a:cubicBezTo>
                <a:cubicBezTo>
                  <a:pt x="164" y="516"/>
                  <a:pt x="177" y="504"/>
                  <a:pt x="179" y="488"/>
                </a:cubicBezTo>
                <a:cubicBezTo>
                  <a:pt x="184" y="423"/>
                  <a:pt x="184" y="423"/>
                  <a:pt x="184" y="423"/>
                </a:cubicBezTo>
                <a:cubicBezTo>
                  <a:pt x="186" y="407"/>
                  <a:pt x="174" y="393"/>
                  <a:pt x="158" y="392"/>
                </a:cubicBezTo>
                <a:cubicBezTo>
                  <a:pt x="38" y="381"/>
                  <a:pt x="38" y="381"/>
                  <a:pt x="38" y="381"/>
                </a:cubicBezTo>
                <a:cubicBezTo>
                  <a:pt x="23" y="380"/>
                  <a:pt x="9" y="392"/>
                  <a:pt x="7" y="407"/>
                </a:cubicBezTo>
                <a:cubicBezTo>
                  <a:pt x="2" y="473"/>
                  <a:pt x="2" y="473"/>
                  <a:pt x="2" y="473"/>
                </a:cubicBezTo>
                <a:cubicBezTo>
                  <a:pt x="0" y="489"/>
                  <a:pt x="12" y="503"/>
                  <a:pt x="28" y="504"/>
                </a:cubicBezTo>
                <a:close/>
                <a:moveTo>
                  <a:pt x="157" y="669"/>
                </a:moveTo>
                <a:cubicBezTo>
                  <a:pt x="220" y="595"/>
                  <a:pt x="230" y="592"/>
                  <a:pt x="254" y="487"/>
                </a:cubicBezTo>
                <a:cubicBezTo>
                  <a:pt x="280" y="496"/>
                  <a:pt x="307" y="504"/>
                  <a:pt x="334" y="512"/>
                </a:cubicBezTo>
                <a:cubicBezTo>
                  <a:pt x="337" y="513"/>
                  <a:pt x="339" y="514"/>
                  <a:pt x="342" y="515"/>
                </a:cubicBezTo>
                <a:cubicBezTo>
                  <a:pt x="303" y="633"/>
                  <a:pt x="296" y="637"/>
                  <a:pt x="216" y="722"/>
                </a:cubicBezTo>
                <a:cubicBezTo>
                  <a:pt x="180" y="759"/>
                  <a:pt x="122" y="709"/>
                  <a:pt x="157" y="669"/>
                </a:cubicBezTo>
                <a:close/>
                <a:moveTo>
                  <a:pt x="379" y="7"/>
                </a:moveTo>
                <a:cubicBezTo>
                  <a:pt x="413" y="15"/>
                  <a:pt x="434" y="49"/>
                  <a:pt x="426" y="84"/>
                </a:cubicBezTo>
                <a:cubicBezTo>
                  <a:pt x="419" y="120"/>
                  <a:pt x="383" y="157"/>
                  <a:pt x="349" y="150"/>
                </a:cubicBezTo>
                <a:cubicBezTo>
                  <a:pt x="315" y="143"/>
                  <a:pt x="297" y="94"/>
                  <a:pt x="304" y="59"/>
                </a:cubicBezTo>
                <a:cubicBezTo>
                  <a:pt x="312" y="23"/>
                  <a:pt x="345" y="0"/>
                  <a:pt x="379" y="7"/>
                </a:cubicBezTo>
                <a:close/>
                <a:moveTo>
                  <a:pt x="371" y="183"/>
                </a:moveTo>
                <a:cubicBezTo>
                  <a:pt x="378" y="185"/>
                  <a:pt x="393" y="190"/>
                  <a:pt x="403" y="199"/>
                </a:cubicBezTo>
                <a:cubicBezTo>
                  <a:pt x="494" y="286"/>
                  <a:pt x="474" y="282"/>
                  <a:pt x="574" y="278"/>
                </a:cubicBezTo>
                <a:cubicBezTo>
                  <a:pt x="612" y="277"/>
                  <a:pt x="611" y="338"/>
                  <a:pt x="579" y="341"/>
                </a:cubicBezTo>
                <a:cubicBezTo>
                  <a:pt x="477" y="350"/>
                  <a:pt x="470" y="358"/>
                  <a:pt x="398" y="296"/>
                </a:cubicBezTo>
                <a:cubicBezTo>
                  <a:pt x="381" y="385"/>
                  <a:pt x="381" y="385"/>
                  <a:pt x="381" y="385"/>
                </a:cubicBezTo>
                <a:cubicBezTo>
                  <a:pt x="380" y="392"/>
                  <a:pt x="383" y="399"/>
                  <a:pt x="390" y="402"/>
                </a:cubicBezTo>
                <a:cubicBezTo>
                  <a:pt x="494" y="448"/>
                  <a:pt x="515" y="448"/>
                  <a:pt x="561" y="593"/>
                </a:cubicBezTo>
                <a:cubicBezTo>
                  <a:pt x="578" y="638"/>
                  <a:pt x="510" y="668"/>
                  <a:pt x="489" y="626"/>
                </a:cubicBezTo>
                <a:cubicBezTo>
                  <a:pt x="417" y="484"/>
                  <a:pt x="405" y="506"/>
                  <a:pt x="233" y="447"/>
                </a:cubicBezTo>
                <a:cubicBezTo>
                  <a:pt x="211" y="435"/>
                  <a:pt x="203" y="416"/>
                  <a:pt x="203" y="392"/>
                </a:cubicBezTo>
                <a:cubicBezTo>
                  <a:pt x="231" y="239"/>
                  <a:pt x="231" y="239"/>
                  <a:pt x="231" y="239"/>
                </a:cubicBezTo>
                <a:cubicBezTo>
                  <a:pt x="164" y="260"/>
                  <a:pt x="171" y="259"/>
                  <a:pt x="157" y="344"/>
                </a:cubicBezTo>
                <a:cubicBezTo>
                  <a:pt x="151" y="376"/>
                  <a:pt x="91" y="372"/>
                  <a:pt x="95" y="332"/>
                </a:cubicBezTo>
                <a:cubicBezTo>
                  <a:pt x="107" y="207"/>
                  <a:pt x="126" y="199"/>
                  <a:pt x="247" y="155"/>
                </a:cubicBezTo>
                <a:cubicBezTo>
                  <a:pt x="264" y="149"/>
                  <a:pt x="304" y="160"/>
                  <a:pt x="313" y="163"/>
                </a:cubicBezTo>
                <a:cubicBezTo>
                  <a:pt x="349" y="227"/>
                  <a:pt x="349" y="227"/>
                  <a:pt x="349" y="227"/>
                </a:cubicBezTo>
                <a:cubicBezTo>
                  <a:pt x="371" y="183"/>
                  <a:pt x="371" y="183"/>
                  <a:pt x="371" y="1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35" y="1330325"/>
            <a:ext cx="3531870" cy="4890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37"/>
          <p:cNvSpPr txBox="1"/>
          <p:nvPr/>
        </p:nvSpPr>
        <p:spPr>
          <a:xfrm>
            <a:off x="6968490" y="2896235"/>
            <a:ext cx="4645660" cy="175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注：该部分内容学生进行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贷款金额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填写、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贷款年限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选择、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续贷申明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填写（务必按要求填写，填写内容不适或不合要求可由县资助中心老师将该学生</a:t>
            </a:r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本次申请审核退回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），其它项为系统自动取值。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01" y="2509172"/>
            <a:ext cx="473051" cy="5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918845"/>
            <a:ext cx="766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 填写贷款基本信息后，点击“下一步”进入共同借款人信息界面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7" name="Freeform 810"/>
          <p:cNvSpPr>
            <a:spLocks noEditPoints="1"/>
          </p:cNvSpPr>
          <p:nvPr/>
        </p:nvSpPr>
        <p:spPr bwMode="auto">
          <a:xfrm>
            <a:off x="475760" y="996013"/>
            <a:ext cx="665213" cy="479706"/>
          </a:xfrm>
          <a:custGeom>
            <a:avLst/>
            <a:gdLst>
              <a:gd name="T0" fmla="*/ 160 w 174"/>
              <a:gd name="T1" fmla="*/ 97 h 130"/>
              <a:gd name="T2" fmla="*/ 14 w 174"/>
              <a:gd name="T3" fmla="*/ 97 h 130"/>
              <a:gd name="T4" fmla="*/ 3 w 174"/>
              <a:gd name="T5" fmla="*/ 118 h 130"/>
              <a:gd name="T6" fmla="*/ 171 w 174"/>
              <a:gd name="T7" fmla="*/ 118 h 130"/>
              <a:gd name="T8" fmla="*/ 160 w 174"/>
              <a:gd name="T9" fmla="*/ 97 h 130"/>
              <a:gd name="T10" fmla="*/ 69 w 174"/>
              <a:gd name="T11" fmla="*/ 113 h 130"/>
              <a:gd name="T12" fmla="*/ 73 w 174"/>
              <a:gd name="T13" fmla="*/ 105 h 130"/>
              <a:gd name="T14" fmla="*/ 101 w 174"/>
              <a:gd name="T15" fmla="*/ 105 h 130"/>
              <a:gd name="T16" fmla="*/ 105 w 174"/>
              <a:gd name="T17" fmla="*/ 113 h 130"/>
              <a:gd name="T18" fmla="*/ 69 w 174"/>
              <a:gd name="T19" fmla="*/ 113 h 130"/>
              <a:gd name="T20" fmla="*/ 157 w 174"/>
              <a:gd name="T21" fmla="*/ 92 h 130"/>
              <a:gd name="T22" fmla="*/ 157 w 174"/>
              <a:gd name="T23" fmla="*/ 92 h 130"/>
              <a:gd name="T24" fmla="*/ 157 w 174"/>
              <a:gd name="T25" fmla="*/ 91 h 130"/>
              <a:gd name="T26" fmla="*/ 157 w 174"/>
              <a:gd name="T27" fmla="*/ 4 h 130"/>
              <a:gd name="T28" fmla="*/ 153 w 174"/>
              <a:gd name="T29" fmla="*/ 0 h 130"/>
              <a:gd name="T30" fmla="*/ 21 w 174"/>
              <a:gd name="T31" fmla="*/ 0 h 130"/>
              <a:gd name="T32" fmla="*/ 17 w 174"/>
              <a:gd name="T33" fmla="*/ 4 h 130"/>
              <a:gd name="T34" fmla="*/ 17 w 174"/>
              <a:gd name="T35" fmla="*/ 91 h 130"/>
              <a:gd name="T36" fmla="*/ 17 w 174"/>
              <a:gd name="T37" fmla="*/ 92 h 130"/>
              <a:gd name="T38" fmla="*/ 17 w 174"/>
              <a:gd name="T39" fmla="*/ 92 h 130"/>
              <a:gd name="T40" fmla="*/ 16 w 174"/>
              <a:gd name="T41" fmla="*/ 92 h 130"/>
              <a:gd name="T42" fmla="*/ 158 w 174"/>
              <a:gd name="T43" fmla="*/ 92 h 130"/>
              <a:gd name="T44" fmla="*/ 157 w 174"/>
              <a:gd name="T45" fmla="*/ 92 h 130"/>
              <a:gd name="T46" fmla="*/ 147 w 174"/>
              <a:gd name="T47" fmla="*/ 85 h 130"/>
              <a:gd name="T48" fmla="*/ 27 w 174"/>
              <a:gd name="T49" fmla="*/ 85 h 130"/>
              <a:gd name="T50" fmla="*/ 27 w 174"/>
              <a:gd name="T51" fmla="*/ 10 h 130"/>
              <a:gd name="T52" fmla="*/ 147 w 174"/>
              <a:gd name="T53" fmla="*/ 10 h 130"/>
              <a:gd name="T54" fmla="*/ 147 w 174"/>
              <a:gd name="T55" fmla="*/ 85 h 130"/>
              <a:gd name="T56" fmla="*/ 173 w 174"/>
              <a:gd name="T57" fmla="*/ 123 h 130"/>
              <a:gd name="T58" fmla="*/ 1 w 174"/>
              <a:gd name="T59" fmla="*/ 123 h 130"/>
              <a:gd name="T60" fmla="*/ 0 w 174"/>
              <a:gd name="T61" fmla="*/ 124 h 130"/>
              <a:gd name="T62" fmla="*/ 4 w 174"/>
              <a:gd name="T63" fmla="*/ 130 h 130"/>
              <a:gd name="T64" fmla="*/ 170 w 174"/>
              <a:gd name="T65" fmla="*/ 130 h 130"/>
              <a:gd name="T66" fmla="*/ 174 w 174"/>
              <a:gd name="T67" fmla="*/ 124 h 130"/>
              <a:gd name="T68" fmla="*/ 173 w 174"/>
              <a:gd name="T69" fmla="*/ 12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4" h="130">
                <a:moveTo>
                  <a:pt x="160" y="97"/>
                </a:moveTo>
                <a:cubicBezTo>
                  <a:pt x="14" y="97"/>
                  <a:pt x="14" y="97"/>
                  <a:pt x="14" y="97"/>
                </a:cubicBezTo>
                <a:cubicBezTo>
                  <a:pt x="3" y="118"/>
                  <a:pt x="3" y="118"/>
                  <a:pt x="3" y="118"/>
                </a:cubicBezTo>
                <a:cubicBezTo>
                  <a:pt x="171" y="118"/>
                  <a:pt x="171" y="118"/>
                  <a:pt x="171" y="118"/>
                </a:cubicBezTo>
                <a:lnTo>
                  <a:pt x="160" y="97"/>
                </a:lnTo>
                <a:close/>
                <a:moveTo>
                  <a:pt x="69" y="113"/>
                </a:moveTo>
                <a:cubicBezTo>
                  <a:pt x="73" y="105"/>
                  <a:pt x="73" y="105"/>
                  <a:pt x="73" y="105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5" y="113"/>
                  <a:pt x="105" y="113"/>
                  <a:pt x="105" y="113"/>
                </a:cubicBezTo>
                <a:lnTo>
                  <a:pt x="69" y="113"/>
                </a:lnTo>
                <a:close/>
                <a:moveTo>
                  <a:pt x="157" y="92"/>
                </a:moveTo>
                <a:cubicBezTo>
                  <a:pt x="157" y="92"/>
                  <a:pt x="157" y="92"/>
                  <a:pt x="157" y="92"/>
                </a:cubicBezTo>
                <a:cubicBezTo>
                  <a:pt x="157" y="92"/>
                  <a:pt x="157" y="92"/>
                  <a:pt x="157" y="91"/>
                </a:cubicBezTo>
                <a:cubicBezTo>
                  <a:pt x="157" y="4"/>
                  <a:pt x="157" y="4"/>
                  <a:pt x="157" y="4"/>
                </a:cubicBezTo>
                <a:cubicBezTo>
                  <a:pt x="157" y="2"/>
                  <a:pt x="156" y="0"/>
                  <a:pt x="1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7" y="2"/>
                  <a:pt x="17" y="4"/>
                </a:cubicBezTo>
                <a:cubicBezTo>
                  <a:pt x="17" y="91"/>
                  <a:pt x="17" y="91"/>
                  <a:pt x="17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58" y="92"/>
                  <a:pt x="158" y="92"/>
                  <a:pt x="158" y="92"/>
                </a:cubicBezTo>
                <a:lnTo>
                  <a:pt x="157" y="92"/>
                </a:lnTo>
                <a:close/>
                <a:moveTo>
                  <a:pt x="147" y="85"/>
                </a:moveTo>
                <a:cubicBezTo>
                  <a:pt x="27" y="85"/>
                  <a:pt x="27" y="85"/>
                  <a:pt x="27" y="85"/>
                </a:cubicBezTo>
                <a:cubicBezTo>
                  <a:pt x="27" y="10"/>
                  <a:pt x="27" y="10"/>
                  <a:pt x="27" y="10"/>
                </a:cubicBezTo>
                <a:cubicBezTo>
                  <a:pt x="147" y="10"/>
                  <a:pt x="147" y="10"/>
                  <a:pt x="147" y="10"/>
                </a:cubicBezTo>
                <a:lnTo>
                  <a:pt x="147" y="85"/>
                </a:lnTo>
                <a:close/>
                <a:moveTo>
                  <a:pt x="173" y="123"/>
                </a:moveTo>
                <a:cubicBezTo>
                  <a:pt x="1" y="123"/>
                  <a:pt x="1" y="123"/>
                  <a:pt x="1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30"/>
                  <a:pt x="4" y="130"/>
                </a:cubicBezTo>
                <a:cubicBezTo>
                  <a:pt x="170" y="130"/>
                  <a:pt x="170" y="130"/>
                  <a:pt x="170" y="130"/>
                </a:cubicBezTo>
                <a:cubicBezTo>
                  <a:pt x="172" y="130"/>
                  <a:pt x="174" y="126"/>
                  <a:pt x="174" y="124"/>
                </a:cubicBezTo>
                <a:lnTo>
                  <a:pt x="173" y="1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7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95" y="1317625"/>
            <a:ext cx="3528060" cy="490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37"/>
          <p:cNvSpPr txBox="1"/>
          <p:nvPr/>
        </p:nvSpPr>
        <p:spPr>
          <a:xfrm>
            <a:off x="6968490" y="2896235"/>
            <a:ext cx="4645660" cy="175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注：选择共同借款人，系统会自动载入您的历史共同借款人，此时学生可以选择历史共同借款人中的一位，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如果想新增一位共同借款人需要到资助中心现场新增。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其他项为系统自动取值。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01" y="2509172"/>
            <a:ext cx="473051" cy="5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460" y="146685"/>
            <a:ext cx="887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生源地学生在线系统</a:t>
            </a:r>
            <a:endParaRPr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8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38125"/>
            <a:ext cx="232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6"/>
          <p:cNvSpPr txBox="1"/>
          <p:nvPr/>
        </p:nvSpPr>
        <p:spPr>
          <a:xfrm>
            <a:off x="1329055" y="1045845"/>
            <a:ext cx="80137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 填写共同借款人信息后，点击“下一步”对贷款资料进行确认。</a:t>
            </a:r>
            <a:endParaRPr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985172"/>
            <a:ext cx="473051" cy="5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30" y="1505585"/>
            <a:ext cx="4192905" cy="47345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b96fcdd0-0b63-485c-9fd5-f2b5917569ca"/>
  <p:tag name="COMMONDATA" val="eyJoZGlkIjoiMGIyNzZiZDMyYmVjNWEzMzg5NDZlNzRiZjg1YzUxZj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2684</Words>
  <Application>WPS 演示</Application>
  <PresentationFormat>自定义</PresentationFormat>
  <Paragraphs>186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咪来哆</cp:lastModifiedBy>
  <cp:revision>14</cp:revision>
  <dcterms:created xsi:type="dcterms:W3CDTF">2020-07-21T09:16:00Z</dcterms:created>
  <dcterms:modified xsi:type="dcterms:W3CDTF">2023-07-03T02:07:03Z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2C93798B08F148788EC3BA92D3039500_13</vt:lpwstr>
  </property>
</Properties>
</file>